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4" r:id="rId5"/>
    <p:sldMasterId id="214748367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y="5143500" cx="9144000"/>
  <p:notesSz cx="6858000" cy="9144000"/>
  <p:embeddedFontLst>
    <p:embeddedFont>
      <p:font typeface="Century Gothic"/>
      <p:regular r:id="rId77"/>
      <p:bold r:id="rId78"/>
      <p:italic r:id="rId79"/>
      <p:boldItalic r:id="rId80"/>
    </p:embeddedFont>
    <p:embeddedFont>
      <p:font typeface="Roboto"/>
      <p:regular r:id="rId81"/>
      <p:bold r:id="rId82"/>
      <p:italic r:id="rId83"/>
      <p:boldItalic r:id="rId84"/>
    </p:embeddedFont>
    <p:embeddedFont>
      <p:font typeface="Libre Franklin"/>
      <p:regular r:id="rId85"/>
      <p:bold r:id="rId86"/>
      <p:italic r:id="rId87"/>
      <p:boldItalic r:id="rId88"/>
    </p:embeddedFont>
    <p:embeddedFont>
      <p:font typeface="Arimo"/>
      <p:regular r:id="rId89"/>
      <p:bold r:id="rId90"/>
      <p:italic r:id="rId91"/>
      <p:boldItalic r:id="rId92"/>
    </p:embeddedFont>
    <p:embeddedFont>
      <p:font typeface="Lato"/>
      <p:regular r:id="rId93"/>
      <p:bold r:id="rId94"/>
      <p:italic r:id="rId95"/>
      <p:boldItalic r:id="rId96"/>
    </p:embeddedFont>
    <p:embeddedFont>
      <p:font typeface="Lora"/>
      <p:regular r:id="rId97"/>
      <p:bold r:id="rId98"/>
      <p:italic r:id="rId99"/>
      <p:boldItalic r:id="rId100"/>
    </p:embeddedFont>
    <p:embeddedFont>
      <p:font typeface="Open Sans ExtraBold"/>
      <p:bold r:id="rId101"/>
      <p:boldItalic r:id="rId102"/>
    </p:embeddedFont>
    <p:embeddedFont>
      <p:font typeface="Arial Black"/>
      <p:regular r:id="rId103"/>
    </p:embeddedFont>
    <p:embeddedFont>
      <p:font typeface="Merriweather"/>
      <p:regular r:id="rId104"/>
      <p:bold r:id="rId105"/>
      <p:italic r:id="rId106"/>
      <p:boldItalic r:id="rId107"/>
    </p:embeddedFont>
    <p:embeddedFont>
      <p:font typeface="Open Sans Light"/>
      <p:regular r:id="rId108"/>
      <p:bold r:id="rId109"/>
      <p:italic r:id="rId110"/>
      <p:boldItalic r:id="rId111"/>
    </p:embeddedFont>
    <p:embeddedFont>
      <p:font typeface="Open Sans"/>
      <p:bold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5E0DA1-5CD0-4B83-AB75-BF4B646C08E0}">
  <a:tblStyle styleId="{B15E0DA1-5CD0-4B83-AB75-BF4B646C08E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Merriweather-boldItalic.fntdata"/><Relationship Id="rId106" Type="http://schemas.openxmlformats.org/officeDocument/2006/relationships/font" Target="fonts/Merriweather-italic.fntdata"/><Relationship Id="rId105" Type="http://schemas.openxmlformats.org/officeDocument/2006/relationships/font" Target="fonts/Merriweather-bold.fntdata"/><Relationship Id="rId104" Type="http://schemas.openxmlformats.org/officeDocument/2006/relationships/font" Target="fonts/Merriweather-regular.fntdata"/><Relationship Id="rId109" Type="http://schemas.openxmlformats.org/officeDocument/2006/relationships/font" Target="fonts/OpenSansLight-bold.fntdata"/><Relationship Id="rId108" Type="http://schemas.openxmlformats.org/officeDocument/2006/relationships/font" Target="fonts/OpenSansLight-regular.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ArialBlack-regular.fntdata"/><Relationship Id="rId102" Type="http://schemas.openxmlformats.org/officeDocument/2006/relationships/font" Target="fonts/OpenSansExtraBold-boldItalic.fntdata"/><Relationship Id="rId101" Type="http://schemas.openxmlformats.org/officeDocument/2006/relationships/font" Target="fonts/OpenSansExtraBold-bold.fntdata"/><Relationship Id="rId100" Type="http://schemas.openxmlformats.org/officeDocument/2006/relationships/font" Target="fonts/Lora-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Lato-italic.fntdata"/><Relationship Id="rId94" Type="http://schemas.openxmlformats.org/officeDocument/2006/relationships/font" Target="fonts/Lato-bold.fntdata"/><Relationship Id="rId97" Type="http://schemas.openxmlformats.org/officeDocument/2006/relationships/font" Target="fonts/Lora-regular.fntdata"/><Relationship Id="rId96" Type="http://schemas.openxmlformats.org/officeDocument/2006/relationships/font" Target="fonts/Lato-boldItalic.fntdata"/><Relationship Id="rId11" Type="http://schemas.openxmlformats.org/officeDocument/2006/relationships/slide" Target="slides/slide4.xml"/><Relationship Id="rId99" Type="http://schemas.openxmlformats.org/officeDocument/2006/relationships/font" Target="fonts/Lora-italic.fntdata"/><Relationship Id="rId10" Type="http://schemas.openxmlformats.org/officeDocument/2006/relationships/slide" Target="slides/slide3.xml"/><Relationship Id="rId98" Type="http://schemas.openxmlformats.org/officeDocument/2006/relationships/font" Target="fonts/Lora-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Arimo-italic.fntdata"/><Relationship Id="rId90" Type="http://schemas.openxmlformats.org/officeDocument/2006/relationships/font" Target="fonts/Arimo-bold.fntdata"/><Relationship Id="rId93" Type="http://schemas.openxmlformats.org/officeDocument/2006/relationships/font" Target="fonts/Lato-regular.fntdata"/><Relationship Id="rId92" Type="http://schemas.openxmlformats.org/officeDocument/2006/relationships/font" Target="fonts/Arimo-boldItalic.fntdata"/><Relationship Id="rId15" Type="http://schemas.openxmlformats.org/officeDocument/2006/relationships/slide" Target="slides/slide8.xml"/><Relationship Id="rId110" Type="http://schemas.openxmlformats.org/officeDocument/2006/relationships/font" Target="fonts/OpenSansLight-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13" Type="http://schemas.openxmlformats.org/officeDocument/2006/relationships/font" Target="fonts/OpenSans-boldItalic.fntdata"/><Relationship Id="rId112" Type="http://schemas.openxmlformats.org/officeDocument/2006/relationships/font" Target="fonts/OpenSans-bold.fntdata"/><Relationship Id="rId111" Type="http://schemas.openxmlformats.org/officeDocument/2006/relationships/font" Target="fonts/OpenSansLight-boldItalic.fntdata"/><Relationship Id="rId84" Type="http://schemas.openxmlformats.org/officeDocument/2006/relationships/font" Target="fonts/Roboto-boldItalic.fntdata"/><Relationship Id="rId83" Type="http://schemas.openxmlformats.org/officeDocument/2006/relationships/font" Target="fonts/Roboto-italic.fntdata"/><Relationship Id="rId86" Type="http://schemas.openxmlformats.org/officeDocument/2006/relationships/font" Target="fonts/LibreFranklin-bold.fntdata"/><Relationship Id="rId85" Type="http://schemas.openxmlformats.org/officeDocument/2006/relationships/font" Target="fonts/LibreFranklin-regular.fntdata"/><Relationship Id="rId88" Type="http://schemas.openxmlformats.org/officeDocument/2006/relationships/font" Target="fonts/LibreFranklin-boldItalic.fntdata"/><Relationship Id="rId87" Type="http://schemas.openxmlformats.org/officeDocument/2006/relationships/font" Target="fonts/LibreFranklin-italic.fntdata"/><Relationship Id="rId89" Type="http://schemas.openxmlformats.org/officeDocument/2006/relationships/font" Target="fonts/Arimo-regular.fntdata"/><Relationship Id="rId80" Type="http://schemas.openxmlformats.org/officeDocument/2006/relationships/font" Target="fonts/CenturyGothic-boldItalic.fntdata"/><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font" Target="fonts/CenturyGothic-regular.fntdata"/><Relationship Id="rId76" Type="http://schemas.openxmlformats.org/officeDocument/2006/relationships/slide" Target="slides/slide69.xml"/><Relationship Id="rId79" Type="http://schemas.openxmlformats.org/officeDocument/2006/relationships/font" Target="fonts/CenturyGothic-italic.fntdata"/><Relationship Id="rId78" Type="http://schemas.openxmlformats.org/officeDocument/2006/relationships/font" Target="fonts/CenturyGothic-bold.fntdata"/><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Здравствуйте, уважаемые коллеги! Я - Дарьяна Лемтюжникова, старший научный сотрудник лаборатории 68, кандидат физико-математических наук. Возможно, вы видели мое интервью на сайте нашего института, вот ссылочка на него, если нет. Всегда интересно знать заранее, с кем имеешь дело) Сегодня я расскажу Вам о новом прочтении Совета молодых ученых и специалистов нашего института или коротко - СМУиС.</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5d7d3f91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15d7d3f91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5f0a6412f_0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15f0a6412f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13db8dff25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13db8dff25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5a6bf5b8b_1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5a6bf5b8b_1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15d7d3f91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15d7d3f91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Наставнический сектор - менторство. </a:t>
            </a:r>
            <a:r>
              <a:rPr lang="ru" sz="1000">
                <a:solidFill>
                  <a:schemeClr val="dk1"/>
                </a:solidFill>
              </a:rPr>
              <a:t>Целью данного направления является формирование необходимых навыков для молодого ученого, который планирует состояться в своей сфере. Одной из важных частей нашей работы является встраивание своих научных результатов в ноосферу. Просто публикации статей в журналах для этого недостаточно. Если Вы занимаетесь важной научной темой, это означает, что она известна не только узкому кругу специалистов. Значит Ваши результаты могут быть встроены в учебный курс, чтобы в вашу научную область приходили новые люди со знаниями и навыками по вашей конкретной тематике. Здесь много нетривиальных процессов происходит. Это и разработка понятного языка, и умение обобщать сложные вещи до разного уровня понимания, и многие другие необходимые навыки. Как и управленческий опыт, педагогический опыт также является неотъемлемой частью образа современного ученого. </a:t>
            </a:r>
            <a:endParaRPr sz="1000">
              <a:solidFill>
                <a:schemeClr val="dk1"/>
              </a:solidFill>
            </a:endParaRPr>
          </a:p>
          <a:p>
            <a:pPr indent="0" lvl="0" marL="0" rtl="0" algn="l">
              <a:spcBef>
                <a:spcPts val="0"/>
              </a:spcBef>
              <a:spcAft>
                <a:spcPts val="0"/>
              </a:spcAft>
              <a:buNone/>
            </a:pPr>
            <a:r>
              <a:rPr lang="ru" sz="1000">
                <a:solidFill>
                  <a:schemeClr val="dk1"/>
                </a:solidFill>
              </a:rPr>
              <a:t>На базе института студенты ведущих ВУЗов проходят научную и производственную практику. Задача помогать в управлении этим процессом также касается деятельности наставнического сектора, поскольку на этих кейсах </a:t>
            </a:r>
            <a:r>
              <a:rPr lang="ru" sz="1000">
                <a:solidFill>
                  <a:schemeClr val="dk1"/>
                </a:solidFill>
              </a:rPr>
              <a:t>отрабатывается</a:t>
            </a:r>
            <a:r>
              <a:rPr lang="ru" sz="1000">
                <a:solidFill>
                  <a:schemeClr val="dk1"/>
                </a:solidFill>
              </a:rPr>
              <a:t> навык встраивания новых участников в команду, командообразование в целом, а также навык грамотной декомпозиции своей задачи на подзадачи. Плюс, конечно, постановка технического задания и контроль его выполнения. </a:t>
            </a:r>
            <a:endParaRPr sz="10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ru">
                <a:solidFill>
                  <a:schemeClr val="dk1"/>
                </a:solidFill>
              </a:rPr>
              <a:t>Далее я представляю Широкого Александра Александровича, который расскажет о деятельности ЦМИТа.</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15fa9c6b8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PS: добавьте плиз про съемочную студию и возможность профессионально снимать свои онлайн-курсы. Я совсем упустила этот момент, а он важный((</a:t>
            </a:r>
            <a:endParaRPr/>
          </a:p>
          <a:p>
            <a:pPr indent="0" lvl="0" marL="0" rtl="0" algn="l">
              <a:spcBef>
                <a:spcPts val="0"/>
              </a:spcBef>
              <a:spcAft>
                <a:spcPts val="0"/>
              </a:spcAft>
              <a:buNone/>
            </a:pPr>
            <a:r>
              <a:rPr lang="ru"/>
              <a:t>-----------------------------</a:t>
            </a:r>
            <a:endParaRPr/>
          </a:p>
          <a:p>
            <a:pPr indent="0" lvl="0" marL="0" rtl="0" algn="l">
              <a:spcBef>
                <a:spcPts val="0"/>
              </a:spcBef>
              <a:spcAft>
                <a:spcPts val="0"/>
              </a:spcAft>
              <a:buNone/>
            </a:pPr>
            <a:r>
              <a:rPr lang="ru"/>
              <a:t>Стиль такой: цветовая схема одна (кроме творческих), расположение разное</a:t>
            </a:r>
            <a:endParaRPr/>
          </a:p>
          <a:p>
            <a:pPr indent="0" lvl="0" marL="0" rtl="0" algn="l">
              <a:spcBef>
                <a:spcPts val="0"/>
              </a:spcBef>
              <a:spcAft>
                <a:spcPts val="0"/>
              </a:spcAft>
              <a:buNone/>
            </a:pPr>
            <a:r>
              <a:rPr lang="ru"/>
              <a:t>Можете полностью инициалы свои прописать. чтобы структуру соблюсти с остальными докладами?</a:t>
            </a:r>
            <a:br>
              <a:rPr lang="ru"/>
            </a:br>
            <a:r>
              <a:rPr lang="ru"/>
              <a:t>Спасибо!</a:t>
            </a:r>
            <a:endParaRPr/>
          </a:p>
          <a:p>
            <a:pPr indent="0" lvl="0" marL="0" rtl="0" algn="l">
              <a:spcBef>
                <a:spcPts val="0"/>
              </a:spcBef>
              <a:spcAft>
                <a:spcPts val="0"/>
              </a:spcAft>
              <a:buNone/>
            </a:pPr>
            <a:r>
              <a:rPr lang="ru"/>
              <a:t>Я пока стиль до конца не уловил. Как поправить, чтобы единообразно стало?</a:t>
            </a:r>
            <a:endParaRPr/>
          </a:p>
        </p:txBody>
      </p:sp>
      <p:sp>
        <p:nvSpPr>
          <p:cNvPr id="303" name="Google Shape;303;g115fa9c6b89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5f0a64134_21_122:notes"/>
          <p:cNvSpPr txBox="1"/>
          <p:nvPr>
            <p:ph idx="1" type="body"/>
          </p:nvPr>
        </p:nvSpPr>
        <p:spPr>
          <a:xfrm>
            <a:off x="685800" y="4343400"/>
            <a:ext cx="5486400" cy="411482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0" i="0" lang="ru" sz="1200" u="none" cap="none" strike="noStrike">
                <a:solidFill>
                  <a:schemeClr val="dk1"/>
                </a:solidFill>
                <a:latin typeface="Arial"/>
                <a:ea typeface="Arial"/>
                <a:cs typeface="Arial"/>
                <a:sym typeface="Arial"/>
              </a:rPr>
              <a:t>Зачем ЦМИТ молодым учёным? Думаю, что все согласятся с утверждением, что для учёного критически важно уметь рассказывать о том, чем он занимается, в том числе (и в первую очередь) неподготовленной аудитории. Более неподготовленной аудитории, чем дети трудно себе представить. Можно сказать, что если дети поняли, чем Вы занимаетесь, то и в диссовете проблем не возникнет :)</a:t>
            </a:r>
            <a:br>
              <a:rPr b="0" i="0" lang="ru" sz="1200" u="none" cap="none" strike="noStrike">
                <a:solidFill>
                  <a:schemeClr val="dk1"/>
                </a:solidFill>
                <a:latin typeface="Arial"/>
                <a:ea typeface="Arial"/>
                <a:cs typeface="Arial"/>
                <a:sym typeface="Arial"/>
              </a:rPr>
            </a:br>
            <a:r>
              <a:rPr b="0" i="0" lang="ru" sz="1200" u="none" cap="none" strike="noStrike">
                <a:solidFill>
                  <a:schemeClr val="dk1"/>
                </a:solidFill>
                <a:latin typeface="Arial"/>
                <a:ea typeface="Arial"/>
                <a:cs typeface="Arial"/>
                <a:sym typeface="Arial"/>
              </a:rPr>
              <a:t>В 2020-м году мы проводили в рамках гранта серию научно-популярных интерактивов в формате «Научных суббот», в этом году проводим ряд мероприятий в чуть более простом формете, тоже в рамках гранта.</a:t>
            </a:r>
            <a:endParaRPr/>
          </a:p>
          <a:p>
            <a:pPr indent="0" lvl="0" marL="0" rtl="0" algn="l">
              <a:lnSpc>
                <a:spcPct val="100000"/>
              </a:lnSpc>
              <a:spcBef>
                <a:spcPts val="360"/>
              </a:spcBef>
              <a:spcAft>
                <a:spcPts val="0"/>
              </a:spcAft>
              <a:buSzPts val="1400"/>
              <a:buNone/>
            </a:pPr>
            <a:r>
              <a:rPr b="0" i="0" lang="ru" sz="1200" u="none" cap="none" strike="noStrike">
                <a:solidFill>
                  <a:schemeClr val="dk1"/>
                </a:solidFill>
                <a:latin typeface="Arial"/>
                <a:ea typeface="Arial"/>
                <a:cs typeface="Arial"/>
                <a:sym typeface="Arial"/>
              </a:rPr>
              <a:t>Также можно вовлекать детей в исследовательскую деятельность, предлагая им выполнять проекты под Вашим руководством. В 2021 году мы организовали и провели конференцию школьных проектов на 1200+ докладов, в том числе там были и ИПУшные.</a:t>
            </a:r>
            <a:br>
              <a:rPr b="0" i="0" lang="ru" sz="1200" u="none" cap="none" strike="noStrike">
                <a:solidFill>
                  <a:schemeClr val="dk1"/>
                </a:solidFill>
                <a:latin typeface="Arial"/>
                <a:ea typeface="Arial"/>
                <a:cs typeface="Arial"/>
                <a:sym typeface="Arial"/>
              </a:rPr>
            </a:br>
            <a:br>
              <a:rPr b="0" i="0" lang="ru" sz="1200" u="none" cap="none" strike="noStrike">
                <a:solidFill>
                  <a:schemeClr val="dk1"/>
                </a:solidFill>
                <a:latin typeface="Arial"/>
                <a:ea typeface="Arial"/>
                <a:cs typeface="Arial"/>
                <a:sym typeface="Arial"/>
              </a:rPr>
            </a:br>
            <a:br>
              <a:rPr b="0" i="0" lang="ru" sz="1200" u="none" cap="none" strike="noStrike">
                <a:solidFill>
                  <a:schemeClr val="dk1"/>
                </a:solidFill>
                <a:latin typeface="Arial"/>
                <a:ea typeface="Arial"/>
                <a:cs typeface="Arial"/>
                <a:sym typeface="Arial"/>
              </a:rPr>
            </a:br>
            <a:br>
              <a:rPr b="0" i="0" lang="ru" sz="1200" u="none" cap="none" strike="noStrike">
                <a:solidFill>
                  <a:schemeClr val="dk1"/>
                </a:solidFill>
                <a:latin typeface="Arial"/>
                <a:ea typeface="Arial"/>
                <a:cs typeface="Arial"/>
                <a:sym typeface="Arial"/>
              </a:rPr>
            </a:br>
            <a:r>
              <a:rPr b="0" i="0" lang="ru" sz="1200" u="none" cap="none" strike="noStrike">
                <a:solidFill>
                  <a:schemeClr val="dk1"/>
                </a:solidFill>
                <a:latin typeface="Arial"/>
                <a:ea typeface="Arial"/>
                <a:cs typeface="Arial"/>
                <a:sym typeface="Arial"/>
              </a:rPr>
              <a:t>Есть и другие форматы, которыми мы ещё не занимались — научно-исследовательские каникулы, курсы повышения квалификации для педагогов. Сейчас мы прорабатываем возможность организации проектной сессии для детей с глубоким погружением (нечто вроде хакатона) — если есть идеи, прошу ими делиться.</a:t>
            </a:r>
            <a:endParaRPr b="0" i="0" sz="1200" u="none" cap="none" strike="noStrike">
              <a:solidFill>
                <a:schemeClr val="dk1"/>
              </a:solidFill>
              <a:latin typeface="Arial"/>
              <a:ea typeface="Arial"/>
              <a:cs typeface="Arial"/>
              <a:sym typeface="Arial"/>
            </a:endParaRPr>
          </a:p>
        </p:txBody>
      </p:sp>
      <p:sp>
        <p:nvSpPr>
          <p:cNvPr id="310" name="Google Shape;310;g115f0a64134_21_122:notes"/>
          <p:cNvSpPr/>
          <p:nvPr>
            <p:ph idx="2" type="sldImg"/>
          </p:nvPr>
        </p:nvSpPr>
        <p:spPr>
          <a:xfrm>
            <a:off x="114300" y="685873"/>
            <a:ext cx="6629400" cy="342936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15f0a64134_21_149:notes"/>
          <p:cNvSpPr txBox="1"/>
          <p:nvPr>
            <p:ph idx="1" type="body"/>
          </p:nvPr>
        </p:nvSpPr>
        <p:spPr>
          <a:xfrm>
            <a:off x="685800" y="4343400"/>
            <a:ext cx="5486400" cy="411482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0" i="0" lang="ru" sz="1200" u="none" cap="none" strike="noStrike">
                <a:solidFill>
                  <a:schemeClr val="dk1"/>
                </a:solidFill>
                <a:latin typeface="Arial"/>
                <a:ea typeface="Arial"/>
                <a:cs typeface="Arial"/>
                <a:sym typeface="Arial"/>
              </a:rPr>
              <a:t>Что ещё можно делать с детьми? Активности могут быть самые разные. В 2020-м году мы проводили в рамках гранта серию научно-популярных интерактивов в формате «Научных суббот», в этом и в прошлом году сопровождали школьные проекты (тоже по гранту), а также организовали и провели конференцию школьных проектов на 1200+ докладов. Есть и другие форматы, которыми мы ещё не занимались — научно-исследовательские каникулы, курсы повышения квалификации для педагогов. Сейчас мы прорабатываем возможность организации проектной сессии для детей с глубоким погружением (нечто вроде хакатона) — если есть идеи, прошу ими делиться.</a:t>
            </a:r>
            <a:endParaRPr b="0" i="0" sz="1200" u="none" cap="none" strike="noStrike">
              <a:solidFill>
                <a:schemeClr val="dk1"/>
              </a:solidFill>
              <a:latin typeface="Arial"/>
              <a:ea typeface="Arial"/>
              <a:cs typeface="Arial"/>
              <a:sym typeface="Arial"/>
            </a:endParaRPr>
          </a:p>
        </p:txBody>
      </p:sp>
      <p:sp>
        <p:nvSpPr>
          <p:cNvPr id="338" name="Google Shape;338;g115f0a64134_21_149:notes"/>
          <p:cNvSpPr/>
          <p:nvPr>
            <p:ph idx="2" type="sldImg"/>
          </p:nvPr>
        </p:nvSpPr>
        <p:spPr>
          <a:xfrm>
            <a:off x="114300" y="685873"/>
            <a:ext cx="6629400" cy="342936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161384d1f9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0" i="0" lang="ru" sz="1200" u="none" cap="none" strike="noStrike">
                <a:solidFill>
                  <a:schemeClr val="dk1"/>
                </a:solidFill>
                <a:latin typeface="Arial"/>
                <a:ea typeface="Arial"/>
                <a:cs typeface="Arial"/>
                <a:sym typeface="Arial"/>
              </a:rPr>
              <a:t>Что ещё можно делать с детьми? Активности могут быть самые разные. В 2020-м году мы проводили в рамках гранта серию научно-популярных интерактивов в формате «Научных суббот», в этом и в прошлом году сопровождали школьные проекты (тоже по гранту), а также организовали и провели конференцию школьных проектов на 1200+ докладов. Есть и другие форматы, которыми мы ещё не занимались — научно-исследовательские каникулы, курсы повышения квалификации для педагогов. Сейчас мы прорабатываем возможность организации проектной сессии для детей с глубоким погружением (нечто вроде хакатона) — если есть идеи, прошу ими делиться.</a:t>
            </a:r>
            <a:endParaRPr b="0" i="0" sz="1200" u="none" cap="none" strike="noStrike">
              <a:solidFill>
                <a:schemeClr val="dk1"/>
              </a:solidFill>
              <a:latin typeface="Arial"/>
              <a:ea typeface="Arial"/>
              <a:cs typeface="Arial"/>
              <a:sym typeface="Arial"/>
            </a:endParaRPr>
          </a:p>
        </p:txBody>
      </p:sp>
      <p:sp>
        <p:nvSpPr>
          <p:cNvPr id="355" name="Google Shape;355;g1161384d1f9_2_0:notes"/>
          <p:cNvSpPr/>
          <p:nvPr>
            <p:ph idx="2" type="sldImg"/>
          </p:nvPr>
        </p:nvSpPr>
        <p:spPr>
          <a:xfrm>
            <a:off x="114300" y="685873"/>
            <a:ext cx="66294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15d7d3f91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15d7d3f91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Перейдем к сектору новых компетенций ИННОВАЦИИ. Нам повезло работать в эпоху стремительного развития технологий. Еще в студенчестве я слушала лекцию про квантовые компьютеры, а теперь пишу под них модели задач дискретной оптимизации под бизнес-процессы. Приводит эта стремительность к тому, что мы не успеваем осваивать новые технологии, которые отлично встраиваются в наши научные исследования и делают их более полезными и применимыми. В ИННОВАЦИЯХ планируется создать общества по интересам, которые позволят развивать и совершенствовать межлабораторные навыки, повышающие наш уровень профессионализма.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ru" sz="1000">
                <a:solidFill>
                  <a:schemeClr val="dk1"/>
                </a:solidFill>
              </a:rPr>
              <a:t>Например, исходя из моего опыта прослушивания докладов на МНШ, я могу сделать вывод, что технологии искусственного интеллекта во многих лабораториях применяются для проведения вычислений. Однако, уровень их использования очень разный, курсов на степике или курсере маловато. Надо учиться это делать профессионально. Нужна среда.</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0" rtl="0" algn="l">
              <a:spcBef>
                <a:spcPts val="0"/>
              </a:spcBef>
              <a:spcAft>
                <a:spcPts val="0"/>
              </a:spcAft>
              <a:buNone/>
            </a:pPr>
            <a:r>
              <a:rPr lang="ru">
                <a:solidFill>
                  <a:schemeClr val="dk1"/>
                </a:solidFill>
              </a:rPr>
              <a:t>Далее я передам слово коллегам, которые готовы заняться развитием двух важных межлабораторных областей наук - робототехника и Data Science. Передаю слово Артему Владимировичу Голеву, а затем Ивану Владимировичу Козицину.</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rPr lang="ru"/>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14ea0f394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14ea0f394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Начнем с того, зачем нужен СМУиС. В</a:t>
            </a:r>
            <a:r>
              <a:rPr lang="ru" sz="1000">
                <a:solidFill>
                  <a:schemeClr val="dk1"/>
                </a:solidFill>
              </a:rPr>
              <a:t> принципе, молодые учёные и инженеры вполне неплохо могут чувствовать себя и внутри лаборатории. Но смотрите, тогда мы замыкаемся на своих темах, это ограничивает наше развитие. Молодость - это неоценимый ресурс для развития, ограниченный во времени. Если молодой учёный видит Институт достаточно важной частью своей жизни и настроен на длительную работу в нём, то возникает естественное желание сделать эту жизнь максимально комфортной. И основная задача Совета — делать так, чтобы молодым учёным нравилось работать в ИПУ и они могли с помощью Совета достигать большего, чем без него.</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ru"/>
              <a:t>Пройдемся по возможностям, которые дает Совет.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Во-первых, это создание условий</a:t>
            </a:r>
            <a:r>
              <a:rPr lang="ru"/>
              <a:t> </a:t>
            </a:r>
            <a:r>
              <a:rPr lang="ru"/>
              <a:t>для получения, внедрения и популяризации научных результатов. Вы быстрее развиваетесь, начинаете сами создавать условия для тех, кто идет за Вами и работает над Вашими задачами. Растет общий КПД, выигрывают все.</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Вторая возможность заключается в том, что СМУиС - это обучающая площадка для управления ресурсами. У Вас есть личный интерес, вы создаете секцию, находите единомышленников, ставите задачи и выполняете их вместе, тем самым реализуя общее намерение. Попутно вы учитесь работать с административными документами, получаете практический навык руководителя, измеряете, какой объем власти Вы можете нести, где Ваш личный предел. И вообще, подходит Вам это или нет. Даже если вы не станете полководцем в своей научной области, опыт управления снимает большое число вопросов на тему недовольства начальством, потому что вы знаете о многих подводных камнях, которые неочевидны со стороны. Соответственно, ваш кругозор шире, отношения внутри коллектива улучшаются. Снова win-win. А если управление - это ваше призвание - тем лучше. Хороших руководящих кадров не хватает всегда, особенно в креативной научной среде, добро пожаловать в команду.</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В-третьих, я не могу не сказать о возможности поддерживать свое тело, ум и творческое начало в отличной форме за счет ресурсов института. Переключение внимания на спорт, творчество или какую-то совместную игру - это отличный инструмент налаживания социальных связей. А, как показывает опыт, это не только обогащает жизнь, но и в дальнейшем вырастает в совместные проекты, гранты и публикации.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15d78ab7f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15d78ab7f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5d78ab7f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15d78ab7f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15d78ab7f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15d78ab7f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15d78ab7f6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15d78ab7f6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15d78ab7f6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15d78ab7f6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15f0a64134_36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115f0a64134_36_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15f0a64134_36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115f0a64134_36_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5f0a64134_36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115f0a64134_36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15d7d3f91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15d7d3f91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Итак, игровая секция СПОРТ и ИГРЫ. Она стала объединенной, поскольку часть активностей, собранных тут, нельзя однозначно отнести к спорту или играм. Так или иначе, деятельность этих направлений нацелена развитие крепкости и гибкости ума и тела. Этим сектором готовы управлять целых шесть докладчиков, каждый со своей стороны. Я уверена, что это не предел и уже сегодня появятся коллеги, которые готовы возглавить традиционные для института секции футбола, волейбола и баскетбола. А пока передаю слово докладчикам: Дмитрию Владимировичу Шатову, Ивану Андреевичу Галяеву, Юрию Михайловичу Рассадину, Антону Викторовичу Уткину, Юлии Георгиевне Кокунько и Максиму Сергеевичу Рыжову.</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15f0a6412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15f0a6412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5a6bf5623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15a6bf5623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Для реализации всех этих возможностей дирекция института выделила для нас, молодых ученых и специалистов, ряд помещений на шестом этаже, в седьмом корпусе и помещение библиотеки. Во-первых это комнаты под спортивные занятия: душевые и раздевалки, качалка, йога-центр, бильярдная. Во-вторых это художественная мастерская, где можно попробовать осознать себя как творческую единицу: подержать в руках кисточки, карандаши, глину, проволоку, воск, мыло, ткань, и всякий другой подходящий инструмент и материал. В-третьих, это репетиционная база в седьмом корпусе под управлением Сергея Александровича Кочеткова. В-четвертых, это помещения для работы и отдыха: отдельные кабинеты в библиотеке с компьютерами, кабинеты библиотеки, которые можно превратить в удобные переговорки, а также звезда сегодняшнего рассказа о помещениях - просто феерически огромный коворкинг. Как видите, комнаты в основном пусты, их нужно осваивать, обживать и уютиться.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Кроме того, я обнаружила, что далеко не все знают, что у нас есть робополигон, центр молодежного инновационного творчества с огромным количеством классных девайсов, съемочная студия, кинозал, огромное пространство для работы с металлом и даже своя сауна. И я уверена, что не все знаю:)</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15f0a6412f_0_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15f0a6412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Меня просили, чтобы в презентации использовались помещения только из нашего фонда. Понятно, что мы можем взять почти любое помещение под ключ для проведения мероприятий, но просили в презентации на этом не акцентировать, поскольку мы этими помещениями не управляем</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15f0a6412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15f0a6412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15f0a6412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15f0a6412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15f0a6412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15f0a6412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15f0a6412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15f0a6412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15f0a6412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115f0a6412f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15f0a6412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115f0a6412f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15f0a6412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115f0a6412f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15f0a64134_46_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g115f0a64134_46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5f0a64134_46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115f0a64134_46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5a6bf508c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15a6bf508c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А теперь давайте разберемся подробнее, для чего можно использовать эти прекрасные пространства и как реализовывать возможности СМУиС. Здесь выделены шесть направлений деятельности СМУиС.</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Это CARE (от англ забота) - направление, деятельность которого нужна, чтобы закрывать наши базовые потребности.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Ивент - направление по организации и соорганизации мероприятий. Конкурсы, конференции, хакатоны - это все сюда.</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Менторство - направление, позволяющее встраивать свои профессиональные навыки в систему обучения.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ИННОВАЦИИ - направление для формирования навыков работы с новыми инструментами, которые могут быть полезны для вашей основной деятельности.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АРТ - направление, нацеленное на реализацию творческого начала.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СПОРТ&amp;ИГРЫ - направление, нацеленное на поддержку ментального и физического тела в хорошем состоянии.</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Теперь углубимся в детали, я поговорю о каждом направлении, что уже реализовано или запланировано к реализации на ближайшее время. А также мы заслушаем коллег, которые готовы заниматься их развитием.</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15f0a64134_46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115f0a64134_46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15a6bf5b8b_17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g115a6bf5b8b_17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15a6bf5b8b_17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g115a6bf5b8b_17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15f0a64134_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115f0a64134_25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15f0a64134_25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115f0a64134_25_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15f0a64134_25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115f0a64134_25_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15f0a64134_25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115f0a64134_25_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15f0a64134_4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115f0a64134_4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15f0a64134_4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115f0a64134_41_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15f0a64134_4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115f0a64134_41_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5f0a6412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15f0a6412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Теперь рассмотрим каждый сектор подробно. Начнем с</a:t>
            </a:r>
            <a:endParaRPr/>
          </a:p>
          <a:p>
            <a:pPr indent="0" lvl="0" marL="0" rtl="0" algn="l">
              <a:spcBef>
                <a:spcPts val="0"/>
              </a:spcBef>
              <a:spcAft>
                <a:spcPts val="0"/>
              </a:spcAft>
              <a:buNone/>
            </a:pPr>
            <a:r>
              <a:rPr lang="ru"/>
              <a:t>сектора улучшения бытовых условий CARE. </a:t>
            </a:r>
            <a:r>
              <a:rPr lang="ru" sz="1000">
                <a:solidFill>
                  <a:schemeClr val="dk1"/>
                </a:solidFill>
              </a:rPr>
              <a:t>Когда у нас закрыты базовые потребности, мы можем переходить на новый уровень потребностей и развиваться еще быстрее. Поэтому нам выгодно создавать условия, чтобы закрывать базовые потребности было проще. </a:t>
            </a:r>
            <a:r>
              <a:rPr lang="ru">
                <a:solidFill>
                  <a:schemeClr val="dk1"/>
                </a:solidFill>
              </a:rPr>
              <a:t>Базовые потребности - это ж</a:t>
            </a:r>
            <a:r>
              <a:rPr lang="ru">
                <a:solidFill>
                  <a:schemeClr val="dk1"/>
                </a:solidFill>
              </a:rPr>
              <a:t>илье, питание, защита, вопросы матпомощи и медицины. </a:t>
            </a:r>
            <a:r>
              <a:rPr lang="ru" sz="1000">
                <a:solidFill>
                  <a:schemeClr val="dk1"/>
                </a:solidFill>
              </a:rPr>
              <a:t>Часть из этих вопросов берет на себя профсоюз, поэтому сюда также входит и подразделение по взаимодействию с профсоюзом. Первым планируется взять в работу жилищный вопрос, поскольку есть налаженная процедура получения жилищного сертификата, есть понятные инструменты по оптимизации других концепций. </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ru" sz="1000">
                <a:solidFill>
                  <a:schemeClr val="dk1"/>
                </a:solidFill>
              </a:rPr>
              <a:t>По вопросу взаимодействия с профсоюзом в ближайший месяц будет ликбез, где можно будет разобраться, что это и нужно ли лично вам.</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ru" sz="1000">
                <a:solidFill>
                  <a:schemeClr val="dk1"/>
                </a:solidFill>
              </a:rPr>
              <a:t>Было бы здорово в будущем включить сюда вопросы питания, финансовой грамотности, качественного медицинского обслуживания и всего остального, что поможет закрыть наши базовые потребности. Также было бы очень здорово создать родительский клуб.</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ru">
                <a:solidFill>
                  <a:schemeClr val="dk1"/>
                </a:solidFill>
              </a:rPr>
              <a:t>По работе комитета по жилищным вопросам выслушаем докладчика Александра Михайловича Котюкова.</a:t>
            </a:r>
            <a:endParaRPr sz="10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15f0a64134_4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115f0a64134_41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15d7d3f91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15d7d3f91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Последний, представленный здесь творческий сектор АРТ. На сегодняшний день представлен только художественный и музыкальный клубы, но я надеюсь, что в ближайшее время вы активизируетесь и захотите организовать свой клуб со своими творческими направлениями. Особенно хочется увидеть литературный клуб, поскольку у институте существует многолетняя традиция поэтического творчества, касающаяся и самого Вадима Александровича Трапезникова.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Отдельно я хочу обратиться к тем коллегам, которые в детстве увлекались каким-то творчеством, а потом забросили, поскольку нужно было в первую очередь развиваться профессионально и зарабатывать. Друзья мои, вот он, ваш шанс вспомнить себя не покидая институт.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Творчество - очень важная сфера человеческой жизни. Поэтому я также обращусь и к тем, кто никогда не пробовал заниматься творчеством. Приходите попробовать! Вдруг вы талантливы не только в науке, но еще об этом ничего не знаете, вот он, ваш шанс узнать себя лучше!</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Остальные коллеги, кто продолжает заниматься творчеством, я надеюсь, придут к нам без дополнительных причин. Поскольку важной задачей данного направления является не только организация пространства для творчества, но и дальнейшая поддержка творцов. Это выход во внешний мир: организация выставок, публикации в творческих журналах, иллюстрирование книг, вступление в творческие союзы и многие другие шаги, способствующие профессиональному развитию творческого человека. Передаю слово нашим творческим организаторам - Ксении Юрьевне Шутовой и Сергею Александровичу Кочеткову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115a6bf508c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115a6bf508c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115a6bf508c_5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115a6bf508c_5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15f0a64134_4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115f0a64134_4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15f0a64134_4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115f0a64134_4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15f0a64134_4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115f0a64134_4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15a6bf508c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115a6bf508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15f0a64134_4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115f0a64134_4_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15f0a64134_4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g115f0a64134_4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5a6bf508c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15a6bf508c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15f0a64134_4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115f0a64134_4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15a6bf508c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115a6bf508c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115a6bf508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115a6bf508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115f0a64134_51_67:notes"/>
          <p:cNvSpPr txBox="1"/>
          <p:nvPr>
            <p:ph idx="1" type="body"/>
          </p:nvPr>
        </p:nvSpPr>
        <p:spPr>
          <a:xfrm>
            <a:off x="685785" y="4343383"/>
            <a:ext cx="5486393" cy="4114767"/>
          </a:xfrm>
          <a:prstGeom prst="rect">
            <a:avLst/>
          </a:prstGeom>
        </p:spPr>
        <p:txBody>
          <a:bodyPr anchorCtr="0" anchor="t" bIns="171200" lIns="171200" spcFirstLastPara="1" rIns="171200" wrap="square" tIns="171200">
            <a:noAutofit/>
          </a:bodyPr>
          <a:lstStyle/>
          <a:p>
            <a:pPr indent="0" lvl="0" marL="0" rtl="0" algn="l">
              <a:spcBef>
                <a:spcPts val="0"/>
              </a:spcBef>
              <a:spcAft>
                <a:spcPts val="0"/>
              </a:spcAft>
              <a:buNone/>
            </a:pPr>
            <a:r>
              <a:t/>
            </a:r>
            <a:endParaRPr/>
          </a:p>
        </p:txBody>
      </p:sp>
      <p:sp>
        <p:nvSpPr>
          <p:cNvPr id="827" name="Google Shape;827;g115f0a64134_51_67:notes"/>
          <p:cNvSpPr/>
          <p:nvPr>
            <p:ph idx="2" type="sldImg"/>
          </p:nvPr>
        </p:nvSpPr>
        <p:spPr>
          <a:xfrm>
            <a:off x="378387" y="685783"/>
            <a:ext cx="6101896" cy="342898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15f0a64134_51_81:notes"/>
          <p:cNvSpPr txBox="1"/>
          <p:nvPr>
            <p:ph idx="1" type="body"/>
          </p:nvPr>
        </p:nvSpPr>
        <p:spPr>
          <a:xfrm>
            <a:off x="685785" y="4343383"/>
            <a:ext cx="5486393" cy="4114767"/>
          </a:xfrm>
          <a:prstGeom prst="rect">
            <a:avLst/>
          </a:prstGeom>
        </p:spPr>
        <p:txBody>
          <a:bodyPr anchorCtr="0" anchor="t" bIns="171200" lIns="171200" spcFirstLastPara="1" rIns="171200" wrap="square" tIns="171200">
            <a:noAutofit/>
          </a:bodyPr>
          <a:lstStyle/>
          <a:p>
            <a:pPr indent="0" lvl="0" marL="0" rtl="0" algn="l">
              <a:spcBef>
                <a:spcPts val="0"/>
              </a:spcBef>
              <a:spcAft>
                <a:spcPts val="0"/>
              </a:spcAft>
              <a:buNone/>
            </a:pPr>
            <a:r>
              <a:t/>
            </a:r>
            <a:endParaRPr/>
          </a:p>
        </p:txBody>
      </p:sp>
      <p:sp>
        <p:nvSpPr>
          <p:cNvPr id="835" name="Google Shape;835;g115f0a64134_51_81:notes"/>
          <p:cNvSpPr/>
          <p:nvPr>
            <p:ph idx="2" type="sldImg"/>
          </p:nvPr>
        </p:nvSpPr>
        <p:spPr>
          <a:xfrm>
            <a:off x="378387" y="685783"/>
            <a:ext cx="6101896" cy="342898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115f0a64134_51_98:notes"/>
          <p:cNvSpPr txBox="1"/>
          <p:nvPr>
            <p:ph idx="1" type="body"/>
          </p:nvPr>
        </p:nvSpPr>
        <p:spPr>
          <a:xfrm>
            <a:off x="685785" y="4343383"/>
            <a:ext cx="5486393" cy="4114767"/>
          </a:xfrm>
          <a:prstGeom prst="rect">
            <a:avLst/>
          </a:prstGeom>
        </p:spPr>
        <p:txBody>
          <a:bodyPr anchorCtr="0" anchor="t" bIns="171200" lIns="171200" spcFirstLastPara="1" rIns="171200" wrap="square" tIns="171200">
            <a:noAutofit/>
          </a:bodyPr>
          <a:lstStyle/>
          <a:p>
            <a:pPr indent="0" lvl="0" marL="0" rtl="0" algn="l">
              <a:spcBef>
                <a:spcPts val="0"/>
              </a:spcBef>
              <a:spcAft>
                <a:spcPts val="0"/>
              </a:spcAft>
              <a:buNone/>
            </a:pPr>
            <a:r>
              <a:t/>
            </a:r>
            <a:endParaRPr/>
          </a:p>
        </p:txBody>
      </p:sp>
      <p:sp>
        <p:nvSpPr>
          <p:cNvPr id="852" name="Google Shape;852;g115f0a64134_51_98:notes"/>
          <p:cNvSpPr/>
          <p:nvPr>
            <p:ph idx="2" type="sldImg"/>
          </p:nvPr>
        </p:nvSpPr>
        <p:spPr>
          <a:xfrm>
            <a:off x="378387" y="685783"/>
            <a:ext cx="6101896" cy="342898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14ea0f394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14ea0f394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Итак, мы перечислили основные направления, которыми занимается или планирует в первую очередь заняться СМУиС в представленном прочтении. По данной ссылочке вы можете перейти в группу молодых ученых и специалистов, в которой будут появляться новости об активностях СМУиС. ПОдпишитесь обязательно, спамить не будем). Также здесь на слайде перечислены задачи, которыми бы хотелось заняться, но для каждой из них нужен куратор. Куратор, найдись! Пока вы достаете свои мобильные телефоны и заходите в группу молодых ученых и специалистов института, я позволю себе занять еще немного времени и перечислить список задач, которые можно было бы взять в работу уже в этом году.</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Если Вы заинтересовались одной из перечисленных вакансий или у вас есть идеи, что еще можно предложить СМУиС - пишите в эту группу и мы начнем вместе работать. Далее я передаю слово </a:t>
            </a:r>
            <a:r>
              <a:rPr lang="ru"/>
              <a:t>доктору технических наук, профессору </a:t>
            </a:r>
            <a:r>
              <a:rPr lang="ru"/>
              <a:t>Светлане Анатольевне Красновой.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114ea0f394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114ea0f394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116e9fa8d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116e9fa8d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116e9fa8e5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116e9fa8e5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5f0a6412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15f0a6412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5d7d3f91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15d7d3f91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Далее разберемся с ИВЕНТОМ - сектором мероприятий. Многих из вас я видела в этом году на конференции “Управление большими системами”. Надеюсь, вам понравилось. Для того, чтобы конференции проходили интересно и чтобы мы могли насладиться качественным научным туризмом, необходимо принимать участие в организации. То же касается и конкурсов для молодых ученых. Еще одна задача, которая попадает в этот сектор - помощь с подготовкой документов для командировок на внешние конференции, поскольку любая конференция, которая заканчивается публикацией Web of Science, оплачивается институтом.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В дальнейшем можно подумать о том, какие еще мероприятия нам было бы интересно организовывать. Например, кажется заманчивым привлекать заказчиков для проведения хакатонов. Мы таким образом могли бы делать предварительный анализ задачи перед формированием хоздоговора. Кроме того, существует необходимость сохранять традиции института и его историю. </a:t>
            </a:r>
            <a:endParaRPr/>
          </a:p>
          <a:p>
            <a:pPr indent="0" lvl="0" marL="0" rtl="0" algn="l">
              <a:spcBef>
                <a:spcPts val="0"/>
              </a:spcBef>
              <a:spcAft>
                <a:spcPts val="0"/>
              </a:spcAft>
              <a:buNone/>
            </a:pPr>
            <a:r>
              <a:t/>
            </a:r>
            <a:endParaRPr/>
          </a:p>
          <a:p>
            <a:pPr indent="0" lvl="0" marL="0" rtl="0" algn="l">
              <a:spcBef>
                <a:spcPts val="0"/>
              </a:spcBef>
              <a:spcAft>
                <a:spcPts val="0"/>
              </a:spcAft>
              <a:buNone/>
            </a:pPr>
            <a:r>
              <a:rPr lang="ru"/>
              <a:t>Также ИВЕНТ в ближайший месяц проведет анкетирование всех молодых сотрудников и аспирантов, чтобы упростить привлечение в СМУиС как в качестве организаторов направлений, так и в качестве пользователей.</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ru">
                <a:solidFill>
                  <a:schemeClr val="dk1"/>
                </a:solidFill>
              </a:rPr>
              <a:t>Дальше я передам слово Илье Владимировичу Петрову, который расскажет вам о работе комитета НОЦ и УБС.</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5a6bf508c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15a6bf508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60" name="Shape 60"/>
        <p:cNvGrpSpPr/>
        <p:nvPr/>
      </p:nvGrpSpPr>
      <p:grpSpPr>
        <a:xfrm>
          <a:off x="0" y="0"/>
          <a:ext cx="0" cy="0"/>
          <a:chOff x="0" y="0"/>
          <a:chExt cx="0" cy="0"/>
        </a:xfrm>
      </p:grpSpPr>
      <p:sp>
        <p:nvSpPr>
          <p:cNvPr id="61" name="Google Shape;61;p13"/>
          <p:cNvSpPr txBox="1"/>
          <p:nvPr>
            <p:ph type="title"/>
          </p:nvPr>
        </p:nvSpPr>
        <p:spPr>
          <a:xfrm>
            <a:off x="1944694" y="468083"/>
            <a:ext cx="6683700" cy="960600"/>
          </a:xfrm>
          <a:prstGeom prst="rect">
            <a:avLst/>
          </a:prstGeom>
          <a:noFill/>
          <a:ln>
            <a:noFill/>
          </a:ln>
        </p:spPr>
        <p:txBody>
          <a:bodyPr anchorCtr="0" anchor="t" bIns="34275" lIns="68575" spcFirstLastPara="1" rIns="68575" wrap="square" tIns="34275">
            <a:normAutofit/>
          </a:bodyPr>
          <a:lstStyle>
            <a:lvl1pPr lvl="0" rtl="0" algn="l">
              <a:spcBef>
                <a:spcPts val="0"/>
              </a:spcBef>
              <a:spcAft>
                <a:spcPts val="0"/>
              </a:spcAft>
              <a:buClr>
                <a:srgbClr val="168DBA"/>
              </a:buClr>
              <a:buSzPts val="14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 name="Google Shape;62;p13"/>
          <p:cNvSpPr txBox="1"/>
          <p:nvPr>
            <p:ph idx="1" type="body"/>
          </p:nvPr>
        </p:nvSpPr>
        <p:spPr>
          <a:xfrm>
            <a:off x="1941909" y="1600200"/>
            <a:ext cx="6686700" cy="2833200"/>
          </a:xfrm>
          <a:prstGeom prst="rect">
            <a:avLst/>
          </a:prstGeom>
          <a:noFill/>
          <a:ln>
            <a:noFill/>
          </a:ln>
        </p:spPr>
        <p:txBody>
          <a:bodyPr anchorCtr="0" anchor="t" bIns="34275" lIns="68575" spcFirstLastPara="1" rIns="68575" wrap="square" tIns="34275">
            <a:normAutofit/>
          </a:bodyPr>
          <a:lstStyle>
            <a:lvl1pPr indent="-317500" lvl="0" marL="457200" rtl="0" algn="l">
              <a:spcBef>
                <a:spcPts val="800"/>
              </a:spcBef>
              <a:spcAft>
                <a:spcPts val="0"/>
              </a:spcAft>
              <a:buSzPts val="1400"/>
              <a:buChar char="●"/>
              <a:defRPr sz="1100"/>
            </a:lvl1pPr>
            <a:lvl2pPr indent="-317500" lvl="1" marL="914400" rtl="0" algn="l">
              <a:spcBef>
                <a:spcPts val="800"/>
              </a:spcBef>
              <a:spcAft>
                <a:spcPts val="0"/>
              </a:spcAft>
              <a:buSzPts val="1400"/>
              <a:buChar char="○"/>
              <a:defRPr sz="1100"/>
            </a:lvl2pPr>
            <a:lvl3pPr indent="-317500" lvl="2" marL="1371600" rtl="0" algn="l">
              <a:spcBef>
                <a:spcPts val="800"/>
              </a:spcBef>
              <a:spcAft>
                <a:spcPts val="0"/>
              </a:spcAft>
              <a:buSzPts val="1400"/>
              <a:buChar char="■"/>
              <a:defRPr sz="1100"/>
            </a:lvl3pPr>
            <a:lvl4pPr indent="-317500" lvl="3" marL="1828800" rtl="0" algn="l">
              <a:spcBef>
                <a:spcPts val="800"/>
              </a:spcBef>
              <a:spcAft>
                <a:spcPts val="0"/>
              </a:spcAft>
              <a:buSzPts val="1400"/>
              <a:buChar char="●"/>
              <a:defRPr sz="1100"/>
            </a:lvl4pPr>
            <a:lvl5pPr indent="-317500" lvl="4" marL="2286000" rtl="0" algn="l">
              <a:spcBef>
                <a:spcPts val="800"/>
              </a:spcBef>
              <a:spcAft>
                <a:spcPts val="0"/>
              </a:spcAft>
              <a:buSzPts val="1400"/>
              <a:buChar char="○"/>
              <a:defRPr sz="1100"/>
            </a:lvl5pPr>
            <a:lvl6pPr indent="-317500" lvl="5" marL="2743200" rtl="0" algn="l">
              <a:spcBef>
                <a:spcPts val="800"/>
              </a:spcBef>
              <a:spcAft>
                <a:spcPts val="0"/>
              </a:spcAft>
              <a:buSzPts val="1400"/>
              <a:buChar char="■"/>
              <a:defRPr sz="1100"/>
            </a:lvl6pPr>
            <a:lvl7pPr indent="-317500" lvl="6" marL="3200400" rtl="0" algn="l">
              <a:spcBef>
                <a:spcPts val="800"/>
              </a:spcBef>
              <a:spcAft>
                <a:spcPts val="0"/>
              </a:spcAft>
              <a:buSzPts val="1400"/>
              <a:buChar char="●"/>
              <a:defRPr sz="1100"/>
            </a:lvl7pPr>
            <a:lvl8pPr indent="-317500" lvl="7" marL="3657600" rtl="0" algn="l">
              <a:spcBef>
                <a:spcPts val="800"/>
              </a:spcBef>
              <a:spcAft>
                <a:spcPts val="0"/>
              </a:spcAft>
              <a:buSzPts val="1400"/>
              <a:buChar char="○"/>
              <a:defRPr sz="1100"/>
            </a:lvl8pPr>
            <a:lvl9pPr indent="-317500" lvl="8" marL="4114800" rtl="0" algn="l">
              <a:spcBef>
                <a:spcPts val="800"/>
              </a:spcBef>
              <a:spcAft>
                <a:spcPts val="0"/>
              </a:spcAft>
              <a:buSzPts val="1400"/>
              <a:buChar char="■"/>
              <a:defRPr sz="1100"/>
            </a:lvl9pPr>
          </a:lstStyle>
          <a:p/>
        </p:txBody>
      </p:sp>
      <p:sp>
        <p:nvSpPr>
          <p:cNvPr id="63" name="Google Shape;63;p13"/>
          <p:cNvSpPr txBox="1"/>
          <p:nvPr>
            <p:ph idx="10" type="dt"/>
          </p:nvPr>
        </p:nvSpPr>
        <p:spPr>
          <a:xfrm>
            <a:off x="7771209" y="4597828"/>
            <a:ext cx="859800" cy="277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4" name="Google Shape;64;p13"/>
          <p:cNvSpPr txBox="1"/>
          <p:nvPr>
            <p:ph idx="11" type="ftr"/>
          </p:nvPr>
        </p:nvSpPr>
        <p:spPr>
          <a:xfrm>
            <a:off x="1941909" y="4601856"/>
            <a:ext cx="57150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5" name="Google Shape;65;p13"/>
          <p:cNvSpPr/>
          <p:nvPr/>
        </p:nvSpPr>
        <p:spPr>
          <a:xfrm flipH="1" rot="10800000">
            <a:off x="-3142" y="535779"/>
            <a:ext cx="1191397" cy="380475"/>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6" name="Google Shape;66;p13"/>
          <p:cNvSpPr txBox="1"/>
          <p:nvPr>
            <p:ph idx="12" type="sldNum"/>
          </p:nvPr>
        </p:nvSpPr>
        <p:spPr>
          <a:xfrm>
            <a:off x="398859" y="590837"/>
            <a:ext cx="5847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OBJECT_1">
    <p:bg>
      <p:bgPr>
        <a:solidFill>
          <a:schemeClr val="lt1"/>
        </a:solidFill>
      </p:bgPr>
    </p:bg>
    <p:spTree>
      <p:nvGrpSpPr>
        <p:cNvPr id="67" name="Shape 67"/>
        <p:cNvGrpSpPr/>
        <p:nvPr/>
      </p:nvGrpSpPr>
      <p:grpSpPr>
        <a:xfrm>
          <a:off x="0" y="0"/>
          <a:ext cx="0" cy="0"/>
          <a:chOff x="0" y="0"/>
          <a:chExt cx="0" cy="0"/>
        </a:xfrm>
      </p:grpSpPr>
      <p:sp>
        <p:nvSpPr>
          <p:cNvPr id="68" name="Google Shape;68;p14"/>
          <p:cNvSpPr/>
          <p:nvPr/>
        </p:nvSpPr>
        <p:spPr>
          <a:xfrm>
            <a:off x="6028241" y="4852612"/>
            <a:ext cx="85604" cy="45338"/>
          </a:xfrm>
          <a:custGeom>
            <a:rect b="b" l="l" r="r" t="t"/>
            <a:pathLst>
              <a:path extrusionOk="0" h="30479" w="43180">
                <a:moveTo>
                  <a:pt x="0" y="30366"/>
                </a:moveTo>
                <a:lnTo>
                  <a:pt x="43019" y="30366"/>
                </a:lnTo>
                <a:lnTo>
                  <a:pt x="43019" y="0"/>
                </a:lnTo>
                <a:lnTo>
                  <a:pt x="0" y="0"/>
                </a:lnTo>
                <a:lnTo>
                  <a:pt x="0" y="30366"/>
                </a:lnTo>
                <a:close/>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69" name="Google Shape;69;p14"/>
          <p:cNvSpPr/>
          <p:nvPr/>
        </p:nvSpPr>
        <p:spPr>
          <a:xfrm>
            <a:off x="5870321" y="4846723"/>
            <a:ext cx="50356" cy="56579"/>
          </a:xfrm>
          <a:custGeom>
            <a:rect b="b" l="l" r="r" t="t"/>
            <a:pathLst>
              <a:path extrusionOk="0" h="38100" w="25400">
                <a:moveTo>
                  <a:pt x="25400" y="0"/>
                </a:moveTo>
                <a:lnTo>
                  <a:pt x="0" y="19050"/>
                </a:lnTo>
                <a:lnTo>
                  <a:pt x="25400" y="38100"/>
                </a:lnTo>
                <a:lnTo>
                  <a:pt x="25400"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0" name="Google Shape;70;p14"/>
          <p:cNvSpPr/>
          <p:nvPr/>
        </p:nvSpPr>
        <p:spPr>
          <a:xfrm>
            <a:off x="6222988" y="4846723"/>
            <a:ext cx="50356" cy="56579"/>
          </a:xfrm>
          <a:custGeom>
            <a:rect b="b" l="l" r="r" t="t"/>
            <a:pathLst>
              <a:path extrusionOk="0" h="38100" w="25400">
                <a:moveTo>
                  <a:pt x="0" y="0"/>
                </a:moveTo>
                <a:lnTo>
                  <a:pt x="0" y="38100"/>
                </a:lnTo>
                <a:lnTo>
                  <a:pt x="25400" y="19050"/>
                </a:lnTo>
                <a:lnTo>
                  <a:pt x="0"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1" name="Google Shape;71;p14"/>
          <p:cNvSpPr/>
          <p:nvPr/>
        </p:nvSpPr>
        <p:spPr>
          <a:xfrm>
            <a:off x="6544935" y="4837286"/>
            <a:ext cx="127148" cy="75438"/>
          </a:xfrm>
          <a:custGeom>
            <a:rect b="b" l="l" r="r" t="t"/>
            <a:pathLst>
              <a:path extrusionOk="0" h="50800" w="64135">
                <a:moveTo>
                  <a:pt x="0" y="50800"/>
                </a:moveTo>
                <a:lnTo>
                  <a:pt x="43019" y="50800"/>
                </a:lnTo>
                <a:lnTo>
                  <a:pt x="43019" y="20434"/>
                </a:lnTo>
                <a:lnTo>
                  <a:pt x="0" y="20434"/>
                </a:lnTo>
                <a:lnTo>
                  <a:pt x="0" y="50800"/>
                </a:lnTo>
                <a:close/>
              </a:path>
              <a:path extrusionOk="0" h="50800" w="64135">
                <a:moveTo>
                  <a:pt x="10491" y="20320"/>
                </a:moveTo>
                <a:lnTo>
                  <a:pt x="10491" y="10160"/>
                </a:lnTo>
                <a:lnTo>
                  <a:pt x="53672" y="10160"/>
                </a:lnTo>
                <a:lnTo>
                  <a:pt x="53672" y="40640"/>
                </a:lnTo>
                <a:lnTo>
                  <a:pt x="43512" y="40640"/>
                </a:lnTo>
              </a:path>
              <a:path extrusionOk="0" h="50800" w="64135">
                <a:moveTo>
                  <a:pt x="20652" y="10160"/>
                </a:moveTo>
                <a:lnTo>
                  <a:pt x="20652" y="0"/>
                </a:lnTo>
                <a:lnTo>
                  <a:pt x="63832" y="0"/>
                </a:lnTo>
                <a:lnTo>
                  <a:pt x="63832" y="30480"/>
                </a:lnTo>
                <a:lnTo>
                  <a:pt x="53672" y="3048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2" name="Google Shape;72;p14"/>
          <p:cNvSpPr/>
          <p:nvPr/>
        </p:nvSpPr>
        <p:spPr>
          <a:xfrm>
            <a:off x="6419641" y="4846723"/>
            <a:ext cx="402844" cy="56579"/>
          </a:xfrm>
          <a:custGeom>
            <a:rect b="b" l="l" r="r" t="t"/>
            <a:pathLst>
              <a:path extrusionOk="0" h="38100" w="203200">
                <a:moveTo>
                  <a:pt x="25400" y="0"/>
                </a:moveTo>
                <a:lnTo>
                  <a:pt x="0" y="19050"/>
                </a:lnTo>
                <a:lnTo>
                  <a:pt x="25400" y="38100"/>
                </a:lnTo>
                <a:lnTo>
                  <a:pt x="25400" y="0"/>
                </a:lnTo>
                <a:close/>
              </a:path>
              <a:path extrusionOk="0" h="38100" w="203200">
                <a:moveTo>
                  <a:pt x="177802" y="0"/>
                </a:moveTo>
                <a:lnTo>
                  <a:pt x="177802" y="38100"/>
                </a:lnTo>
                <a:lnTo>
                  <a:pt x="203202" y="19050"/>
                </a:lnTo>
                <a:lnTo>
                  <a:pt x="177802"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3" name="Google Shape;73;p14"/>
          <p:cNvSpPr/>
          <p:nvPr/>
        </p:nvSpPr>
        <p:spPr>
          <a:xfrm>
            <a:off x="7145294" y="4856161"/>
            <a:ext cx="75533" cy="0"/>
          </a:xfrm>
          <a:custGeom>
            <a:rect b="b" l="l" r="r" t="t"/>
            <a:pathLst>
              <a:path extrusionOk="0" h="120000" w="38100">
                <a:moveTo>
                  <a:pt x="0" y="0"/>
                </a:moveTo>
                <a:lnTo>
                  <a:pt x="38100" y="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4" name="Google Shape;74;p14"/>
          <p:cNvSpPr/>
          <p:nvPr/>
        </p:nvSpPr>
        <p:spPr>
          <a:xfrm>
            <a:off x="6968961" y="4846723"/>
            <a:ext cx="402844" cy="56579"/>
          </a:xfrm>
          <a:custGeom>
            <a:rect b="b" l="l" r="r" t="t"/>
            <a:pathLst>
              <a:path extrusionOk="0" h="38100" w="203200">
                <a:moveTo>
                  <a:pt x="25400" y="0"/>
                </a:moveTo>
                <a:lnTo>
                  <a:pt x="0" y="19050"/>
                </a:lnTo>
                <a:lnTo>
                  <a:pt x="25400" y="38100"/>
                </a:lnTo>
                <a:lnTo>
                  <a:pt x="25400" y="0"/>
                </a:lnTo>
                <a:close/>
              </a:path>
              <a:path extrusionOk="0" h="38100" w="203200">
                <a:moveTo>
                  <a:pt x="177802" y="0"/>
                </a:moveTo>
                <a:lnTo>
                  <a:pt x="177802" y="38100"/>
                </a:lnTo>
                <a:lnTo>
                  <a:pt x="203202" y="19050"/>
                </a:lnTo>
                <a:lnTo>
                  <a:pt x="177802"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5" name="Google Shape;75;p14"/>
          <p:cNvSpPr/>
          <p:nvPr/>
        </p:nvSpPr>
        <p:spPr>
          <a:xfrm>
            <a:off x="7120104" y="4837286"/>
            <a:ext cx="100711" cy="75438"/>
          </a:xfrm>
          <a:custGeom>
            <a:rect b="b" l="l" r="r" t="t"/>
            <a:pathLst>
              <a:path extrusionOk="0" h="50800" w="50800">
                <a:moveTo>
                  <a:pt x="0" y="0"/>
                </a:moveTo>
                <a:lnTo>
                  <a:pt x="38100" y="0"/>
                </a:lnTo>
              </a:path>
              <a:path extrusionOk="0" h="50800" w="50800">
                <a:moveTo>
                  <a:pt x="12700" y="25400"/>
                </a:moveTo>
                <a:lnTo>
                  <a:pt x="50800" y="25400"/>
                </a:lnTo>
              </a:path>
              <a:path extrusionOk="0" h="50800" w="50800">
                <a:moveTo>
                  <a:pt x="0" y="38100"/>
                </a:moveTo>
                <a:lnTo>
                  <a:pt x="38100" y="38100"/>
                </a:lnTo>
              </a:path>
              <a:path extrusionOk="0" h="50800" w="50800">
                <a:moveTo>
                  <a:pt x="12700" y="50800"/>
                </a:moveTo>
                <a:lnTo>
                  <a:pt x="50800" y="50800"/>
                </a:lnTo>
              </a:path>
            </a:pathLst>
          </a:custGeom>
          <a:noFill/>
          <a:ln cap="flat" cmpd="sng" w="9525">
            <a:solidFill>
              <a:srgbClr val="D6D6E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6" name="Google Shape;76;p14"/>
          <p:cNvSpPr/>
          <p:nvPr/>
        </p:nvSpPr>
        <p:spPr>
          <a:xfrm>
            <a:off x="7669398" y="4837286"/>
            <a:ext cx="100711" cy="37719"/>
          </a:xfrm>
          <a:custGeom>
            <a:rect b="b" l="l" r="r" t="t"/>
            <a:pathLst>
              <a:path extrusionOk="0" h="25400" w="50800">
                <a:moveTo>
                  <a:pt x="0" y="0"/>
                </a:moveTo>
                <a:lnTo>
                  <a:pt x="38100" y="0"/>
                </a:lnTo>
              </a:path>
              <a:path extrusionOk="0" h="25400" w="50800">
                <a:moveTo>
                  <a:pt x="12700" y="12700"/>
                </a:moveTo>
                <a:lnTo>
                  <a:pt x="50800" y="12700"/>
                </a:lnTo>
              </a:path>
              <a:path extrusionOk="0" h="25400" w="50800">
                <a:moveTo>
                  <a:pt x="12700" y="25400"/>
                </a:moveTo>
                <a:lnTo>
                  <a:pt x="50800" y="2540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7" name="Google Shape;77;p14"/>
          <p:cNvSpPr/>
          <p:nvPr/>
        </p:nvSpPr>
        <p:spPr>
          <a:xfrm>
            <a:off x="7518258" y="4846723"/>
            <a:ext cx="402844" cy="56579"/>
          </a:xfrm>
          <a:custGeom>
            <a:rect b="b" l="l" r="r" t="t"/>
            <a:pathLst>
              <a:path extrusionOk="0" h="38100" w="203200">
                <a:moveTo>
                  <a:pt x="25400" y="0"/>
                </a:moveTo>
                <a:lnTo>
                  <a:pt x="0" y="19050"/>
                </a:lnTo>
                <a:lnTo>
                  <a:pt x="25400" y="38100"/>
                </a:lnTo>
                <a:lnTo>
                  <a:pt x="25400" y="0"/>
                </a:lnTo>
                <a:close/>
              </a:path>
              <a:path extrusionOk="0" h="38100" w="203200">
                <a:moveTo>
                  <a:pt x="177802" y="0"/>
                </a:moveTo>
                <a:lnTo>
                  <a:pt x="177802" y="38100"/>
                </a:lnTo>
                <a:lnTo>
                  <a:pt x="203202" y="19050"/>
                </a:lnTo>
                <a:lnTo>
                  <a:pt x="177802" y="0"/>
                </a:lnTo>
                <a:close/>
              </a:path>
            </a:pathLst>
          </a:custGeom>
          <a:solidFill>
            <a:srgbClr val="D6D6E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8" name="Google Shape;78;p14"/>
          <p:cNvSpPr/>
          <p:nvPr/>
        </p:nvSpPr>
        <p:spPr>
          <a:xfrm>
            <a:off x="7669398" y="4893912"/>
            <a:ext cx="100711" cy="18860"/>
          </a:xfrm>
          <a:custGeom>
            <a:rect b="b" l="l" r="r" t="t"/>
            <a:pathLst>
              <a:path extrusionOk="0" h="12700" w="50800">
                <a:moveTo>
                  <a:pt x="0" y="0"/>
                </a:moveTo>
                <a:lnTo>
                  <a:pt x="38100" y="0"/>
                </a:lnTo>
              </a:path>
              <a:path extrusionOk="0" h="12700" w="50800">
                <a:moveTo>
                  <a:pt x="12700" y="12699"/>
                </a:moveTo>
                <a:lnTo>
                  <a:pt x="50800" y="12699"/>
                </a:lnTo>
              </a:path>
            </a:pathLst>
          </a:custGeom>
          <a:noFill/>
          <a:ln cap="flat" cmpd="sng" w="9525">
            <a:solidFill>
              <a:srgbClr val="D6D6E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79" name="Google Shape;79;p14"/>
          <p:cNvSpPr/>
          <p:nvPr/>
        </p:nvSpPr>
        <p:spPr>
          <a:xfrm>
            <a:off x="8218719" y="4837286"/>
            <a:ext cx="100711" cy="75438"/>
          </a:xfrm>
          <a:custGeom>
            <a:rect b="b" l="l" r="r" t="t"/>
            <a:pathLst>
              <a:path extrusionOk="0" h="50800" w="50800">
                <a:moveTo>
                  <a:pt x="0" y="0"/>
                </a:moveTo>
                <a:lnTo>
                  <a:pt x="38100" y="0"/>
                </a:lnTo>
              </a:path>
              <a:path extrusionOk="0" h="50800" w="50800">
                <a:moveTo>
                  <a:pt x="12700" y="12700"/>
                </a:moveTo>
                <a:lnTo>
                  <a:pt x="50800" y="12700"/>
                </a:lnTo>
              </a:path>
              <a:path extrusionOk="0" h="50800" w="50800">
                <a:moveTo>
                  <a:pt x="12700" y="25400"/>
                </a:moveTo>
                <a:lnTo>
                  <a:pt x="50800" y="25400"/>
                </a:lnTo>
              </a:path>
              <a:path extrusionOk="0" h="50800" w="50800">
                <a:moveTo>
                  <a:pt x="0" y="38100"/>
                </a:moveTo>
                <a:lnTo>
                  <a:pt x="38100" y="38100"/>
                </a:lnTo>
              </a:path>
              <a:path extrusionOk="0" h="50800" w="50800">
                <a:moveTo>
                  <a:pt x="12700" y="50800"/>
                </a:moveTo>
                <a:lnTo>
                  <a:pt x="50800" y="5080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0" name="Google Shape;80;p14"/>
          <p:cNvSpPr/>
          <p:nvPr/>
        </p:nvSpPr>
        <p:spPr>
          <a:xfrm>
            <a:off x="8828495" y="4882586"/>
            <a:ext cx="40284" cy="30175"/>
          </a:xfrm>
          <a:custGeom>
            <a:rect b="b" l="l" r="r" t="t"/>
            <a:pathLst>
              <a:path extrusionOk="0" h="20320" w="20320">
                <a:moveTo>
                  <a:pt x="0" y="0"/>
                </a:moveTo>
                <a:lnTo>
                  <a:pt x="20320" y="2032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1" name="Google Shape;81;p14"/>
          <p:cNvSpPr/>
          <p:nvPr/>
        </p:nvSpPr>
        <p:spPr>
          <a:xfrm>
            <a:off x="8774815" y="4843208"/>
            <a:ext cx="60425" cy="45338"/>
          </a:xfrm>
          <a:custGeom>
            <a:rect b="b" l="l" r="r" t="t"/>
            <a:pathLst>
              <a:path extrusionOk="0" h="30479" w="30479">
                <a:moveTo>
                  <a:pt x="30366" y="15183"/>
                </a:moveTo>
                <a:lnTo>
                  <a:pt x="30366" y="6797"/>
                </a:lnTo>
                <a:lnTo>
                  <a:pt x="23568" y="0"/>
                </a:lnTo>
                <a:lnTo>
                  <a:pt x="15183" y="0"/>
                </a:lnTo>
                <a:lnTo>
                  <a:pt x="6797" y="0"/>
                </a:lnTo>
                <a:lnTo>
                  <a:pt x="0" y="6797"/>
                </a:lnTo>
                <a:lnTo>
                  <a:pt x="0" y="15183"/>
                </a:lnTo>
                <a:lnTo>
                  <a:pt x="0" y="23568"/>
                </a:lnTo>
                <a:lnTo>
                  <a:pt x="6797" y="30366"/>
                </a:lnTo>
                <a:lnTo>
                  <a:pt x="15183" y="30366"/>
                </a:lnTo>
                <a:lnTo>
                  <a:pt x="23568" y="30366"/>
                </a:lnTo>
                <a:lnTo>
                  <a:pt x="30366" y="23568"/>
                </a:lnTo>
                <a:lnTo>
                  <a:pt x="30366" y="15183"/>
                </a:lnTo>
                <a:close/>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2" name="Google Shape;82;p14"/>
          <p:cNvSpPr/>
          <p:nvPr/>
        </p:nvSpPr>
        <p:spPr>
          <a:xfrm>
            <a:off x="8586668" y="4837286"/>
            <a:ext cx="463269" cy="75438"/>
          </a:xfrm>
          <a:custGeom>
            <a:rect b="b" l="l" r="r" t="t"/>
            <a:pathLst>
              <a:path extrusionOk="0" h="50800" w="233679">
                <a:moveTo>
                  <a:pt x="40640" y="50800"/>
                </a:moveTo>
                <a:lnTo>
                  <a:pt x="50400" y="48796"/>
                </a:lnTo>
                <a:lnTo>
                  <a:pt x="58488" y="43339"/>
                </a:lnTo>
                <a:lnTo>
                  <a:pt x="64002" y="35262"/>
                </a:lnTo>
                <a:lnTo>
                  <a:pt x="66040" y="25400"/>
                </a:lnTo>
                <a:lnTo>
                  <a:pt x="64036" y="15537"/>
                </a:lnTo>
                <a:lnTo>
                  <a:pt x="58579" y="7461"/>
                </a:lnTo>
                <a:lnTo>
                  <a:pt x="50502" y="2004"/>
                </a:lnTo>
                <a:lnTo>
                  <a:pt x="40640" y="0"/>
                </a:lnTo>
                <a:lnTo>
                  <a:pt x="30778" y="2004"/>
                </a:lnTo>
                <a:lnTo>
                  <a:pt x="22701" y="7461"/>
                </a:lnTo>
                <a:lnTo>
                  <a:pt x="17244" y="15537"/>
                </a:lnTo>
                <a:lnTo>
                  <a:pt x="15240" y="25400"/>
                </a:lnTo>
              </a:path>
              <a:path extrusionOk="0" h="50800" w="233679">
                <a:moveTo>
                  <a:pt x="30480" y="17780"/>
                </a:moveTo>
                <a:lnTo>
                  <a:pt x="15240" y="30480"/>
                </a:lnTo>
                <a:lnTo>
                  <a:pt x="0" y="17780"/>
                </a:lnTo>
              </a:path>
              <a:path extrusionOk="0" h="50800" w="233679">
                <a:moveTo>
                  <a:pt x="193042" y="50800"/>
                </a:moveTo>
                <a:lnTo>
                  <a:pt x="183179" y="48796"/>
                </a:lnTo>
                <a:lnTo>
                  <a:pt x="175103" y="43339"/>
                </a:lnTo>
                <a:lnTo>
                  <a:pt x="169646" y="35262"/>
                </a:lnTo>
                <a:lnTo>
                  <a:pt x="167642" y="25400"/>
                </a:lnTo>
                <a:lnTo>
                  <a:pt x="169646" y="15537"/>
                </a:lnTo>
                <a:lnTo>
                  <a:pt x="175103" y="7461"/>
                </a:lnTo>
                <a:lnTo>
                  <a:pt x="183179" y="2004"/>
                </a:lnTo>
                <a:lnTo>
                  <a:pt x="193042" y="0"/>
                </a:lnTo>
                <a:lnTo>
                  <a:pt x="202904" y="2004"/>
                </a:lnTo>
                <a:lnTo>
                  <a:pt x="210981" y="7461"/>
                </a:lnTo>
                <a:lnTo>
                  <a:pt x="216438" y="15537"/>
                </a:lnTo>
                <a:lnTo>
                  <a:pt x="218442" y="25400"/>
                </a:lnTo>
              </a:path>
              <a:path extrusionOk="0" h="50800" w="233679">
                <a:moveTo>
                  <a:pt x="233682" y="17780"/>
                </a:moveTo>
                <a:lnTo>
                  <a:pt x="218442" y="30480"/>
                </a:lnTo>
                <a:lnTo>
                  <a:pt x="203202" y="17780"/>
                </a:lnTo>
              </a:path>
            </a:pathLst>
          </a:custGeom>
          <a:noFill/>
          <a:ln cap="flat" cmpd="sng" w="9525">
            <a:solidFill>
              <a:srgbClr val="ADADE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3" name="Google Shape;83;p14"/>
          <p:cNvSpPr/>
          <p:nvPr/>
        </p:nvSpPr>
        <p:spPr>
          <a:xfrm>
            <a:off x="0" y="0"/>
            <a:ext cx="4568503" cy="201797"/>
          </a:xfrm>
          <a:custGeom>
            <a:rect b="b" l="l" r="r" t="t"/>
            <a:pathLst>
              <a:path extrusionOk="0" h="135890" w="2304415">
                <a:moveTo>
                  <a:pt x="2303995" y="0"/>
                </a:moveTo>
                <a:lnTo>
                  <a:pt x="0" y="0"/>
                </a:lnTo>
                <a:lnTo>
                  <a:pt x="0" y="135610"/>
                </a:lnTo>
                <a:lnTo>
                  <a:pt x="2303995" y="135610"/>
                </a:lnTo>
                <a:lnTo>
                  <a:pt x="2303995" y="0"/>
                </a:lnTo>
                <a:close/>
              </a:path>
            </a:pathLst>
          </a:custGeom>
          <a:solidFill>
            <a:srgbClr val="4747B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4" name="Google Shape;84;p14"/>
          <p:cNvSpPr/>
          <p:nvPr/>
        </p:nvSpPr>
        <p:spPr>
          <a:xfrm>
            <a:off x="4569907" y="0"/>
            <a:ext cx="4568503" cy="201797"/>
          </a:xfrm>
          <a:custGeom>
            <a:rect b="b" l="l" r="r" t="t"/>
            <a:pathLst>
              <a:path extrusionOk="0" h="135890" w="2304415">
                <a:moveTo>
                  <a:pt x="2303995" y="0"/>
                </a:moveTo>
                <a:lnTo>
                  <a:pt x="0" y="0"/>
                </a:lnTo>
                <a:lnTo>
                  <a:pt x="0" y="135610"/>
                </a:lnTo>
                <a:lnTo>
                  <a:pt x="2303995" y="135610"/>
                </a:lnTo>
                <a:lnTo>
                  <a:pt x="2303995" y="0"/>
                </a:lnTo>
                <a:close/>
              </a:path>
            </a:pathLst>
          </a:custGeom>
          <a:solidFill>
            <a:srgbClr val="ADADE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5" name="Google Shape;85;p14"/>
          <p:cNvSpPr txBox="1"/>
          <p:nvPr>
            <p:ph type="title"/>
          </p:nvPr>
        </p:nvSpPr>
        <p:spPr>
          <a:xfrm>
            <a:off x="0" y="201549"/>
            <a:ext cx="9144000" cy="5286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300">
                <a:solidFill>
                  <a:srgbClr val="3333B2"/>
                </a:solidFill>
                <a:latin typeface="Century"/>
                <a:ea typeface="Century"/>
                <a:cs typeface="Century"/>
                <a:sym typeface="Centur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 name="Google Shape;86;p14"/>
          <p:cNvSpPr txBox="1"/>
          <p:nvPr>
            <p:ph idx="11" type="ftr"/>
          </p:nvPr>
        </p:nvSpPr>
        <p:spPr>
          <a:xfrm>
            <a:off x="3108960" y="4783454"/>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 name="Google Shape;87;p14"/>
          <p:cNvSpPr txBox="1"/>
          <p:nvPr>
            <p:ph idx="10" type="dt"/>
          </p:nvPr>
        </p:nvSpPr>
        <p:spPr>
          <a:xfrm>
            <a:off x="7374924" y="4985214"/>
            <a:ext cx="893100" cy="149100"/>
          </a:xfrm>
          <a:prstGeom prst="rect">
            <a:avLst/>
          </a:prstGeom>
          <a:noFill/>
          <a:ln>
            <a:noFill/>
          </a:ln>
        </p:spPr>
        <p:txBody>
          <a:bodyPr anchorCtr="0" anchor="t" bIns="0" lIns="0" spcFirstLastPara="1" rIns="0" wrap="square" tIns="0">
            <a:spAutoFit/>
          </a:bodyPr>
          <a:lstStyle>
            <a:lvl1pPr lvl="0" rtl="0">
              <a:spcBef>
                <a:spcPts val="0"/>
              </a:spcBef>
              <a:spcAft>
                <a:spcPts val="0"/>
              </a:spcAft>
              <a:buSzPts val="1400"/>
              <a:buNone/>
              <a:defRPr b="0" i="0" sz="1000">
                <a:solidFill>
                  <a:schemeClr val="dk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p14"/>
          <p:cNvSpPr txBox="1"/>
          <p:nvPr>
            <p:ph idx="12" type="sldNum"/>
          </p:nvPr>
        </p:nvSpPr>
        <p:spPr>
          <a:xfrm>
            <a:off x="8597230" y="4985214"/>
            <a:ext cx="438300" cy="153900"/>
          </a:xfrm>
          <a:prstGeom prst="rect">
            <a:avLst/>
          </a:prstGeom>
          <a:noFill/>
          <a:ln>
            <a:noFill/>
          </a:ln>
        </p:spPr>
        <p:txBody>
          <a:bodyPr anchorCtr="0" anchor="t" bIns="0" lIns="0" spcFirstLastPara="1" rIns="0" wrap="square" tIns="0">
            <a:spAutoFit/>
          </a:bodyPr>
          <a:lstStyle>
            <a:lvl1pPr indent="0" lvl="0" marL="63500" rtl="0">
              <a:lnSpc>
                <a:spcPct val="119090"/>
              </a:lnSpc>
              <a:spcBef>
                <a:spcPts val="0"/>
              </a:spcBef>
              <a:buNone/>
              <a:defRPr b="0" i="0" sz="1000">
                <a:solidFill>
                  <a:schemeClr val="dk1"/>
                </a:solidFill>
                <a:latin typeface="Comic Sans MS"/>
                <a:ea typeface="Comic Sans MS"/>
                <a:cs typeface="Comic Sans MS"/>
                <a:sym typeface="Comic Sans MS"/>
              </a:defRPr>
            </a:lvl1pPr>
            <a:lvl2pPr indent="0" lvl="1" marL="63500" rtl="0">
              <a:lnSpc>
                <a:spcPct val="119090"/>
              </a:lnSpc>
              <a:spcBef>
                <a:spcPts val="0"/>
              </a:spcBef>
              <a:buNone/>
              <a:defRPr b="0" i="0" sz="1000">
                <a:solidFill>
                  <a:schemeClr val="dk1"/>
                </a:solidFill>
                <a:latin typeface="Comic Sans MS"/>
                <a:ea typeface="Comic Sans MS"/>
                <a:cs typeface="Comic Sans MS"/>
                <a:sym typeface="Comic Sans MS"/>
              </a:defRPr>
            </a:lvl2pPr>
            <a:lvl3pPr indent="0" lvl="2" marL="63500" rtl="0">
              <a:lnSpc>
                <a:spcPct val="119090"/>
              </a:lnSpc>
              <a:spcBef>
                <a:spcPts val="0"/>
              </a:spcBef>
              <a:buNone/>
              <a:defRPr b="0" i="0" sz="1000">
                <a:solidFill>
                  <a:schemeClr val="dk1"/>
                </a:solidFill>
                <a:latin typeface="Comic Sans MS"/>
                <a:ea typeface="Comic Sans MS"/>
                <a:cs typeface="Comic Sans MS"/>
                <a:sym typeface="Comic Sans MS"/>
              </a:defRPr>
            </a:lvl3pPr>
            <a:lvl4pPr indent="0" lvl="3" marL="63500" rtl="0">
              <a:lnSpc>
                <a:spcPct val="119090"/>
              </a:lnSpc>
              <a:spcBef>
                <a:spcPts val="0"/>
              </a:spcBef>
              <a:buNone/>
              <a:defRPr b="0" i="0" sz="1000">
                <a:solidFill>
                  <a:schemeClr val="dk1"/>
                </a:solidFill>
                <a:latin typeface="Comic Sans MS"/>
                <a:ea typeface="Comic Sans MS"/>
                <a:cs typeface="Comic Sans MS"/>
                <a:sym typeface="Comic Sans MS"/>
              </a:defRPr>
            </a:lvl4pPr>
            <a:lvl5pPr indent="0" lvl="4" marL="63500" rtl="0">
              <a:lnSpc>
                <a:spcPct val="119090"/>
              </a:lnSpc>
              <a:spcBef>
                <a:spcPts val="0"/>
              </a:spcBef>
              <a:buNone/>
              <a:defRPr b="0" i="0" sz="1000">
                <a:solidFill>
                  <a:schemeClr val="dk1"/>
                </a:solidFill>
                <a:latin typeface="Comic Sans MS"/>
                <a:ea typeface="Comic Sans MS"/>
                <a:cs typeface="Comic Sans MS"/>
                <a:sym typeface="Comic Sans MS"/>
              </a:defRPr>
            </a:lvl5pPr>
            <a:lvl6pPr indent="0" lvl="5" marL="63500" rtl="0">
              <a:lnSpc>
                <a:spcPct val="119090"/>
              </a:lnSpc>
              <a:spcBef>
                <a:spcPts val="0"/>
              </a:spcBef>
              <a:buNone/>
              <a:defRPr b="0" i="0" sz="1000">
                <a:solidFill>
                  <a:schemeClr val="dk1"/>
                </a:solidFill>
                <a:latin typeface="Comic Sans MS"/>
                <a:ea typeface="Comic Sans MS"/>
                <a:cs typeface="Comic Sans MS"/>
                <a:sym typeface="Comic Sans MS"/>
              </a:defRPr>
            </a:lvl6pPr>
            <a:lvl7pPr indent="0" lvl="6" marL="63500" rtl="0">
              <a:lnSpc>
                <a:spcPct val="119090"/>
              </a:lnSpc>
              <a:spcBef>
                <a:spcPts val="0"/>
              </a:spcBef>
              <a:buNone/>
              <a:defRPr b="0" i="0" sz="1000">
                <a:solidFill>
                  <a:schemeClr val="dk1"/>
                </a:solidFill>
                <a:latin typeface="Comic Sans MS"/>
                <a:ea typeface="Comic Sans MS"/>
                <a:cs typeface="Comic Sans MS"/>
                <a:sym typeface="Comic Sans MS"/>
              </a:defRPr>
            </a:lvl7pPr>
            <a:lvl8pPr indent="0" lvl="7" marL="63500" rtl="0">
              <a:lnSpc>
                <a:spcPct val="119090"/>
              </a:lnSpc>
              <a:spcBef>
                <a:spcPts val="0"/>
              </a:spcBef>
              <a:buNone/>
              <a:defRPr b="0" i="0" sz="1000">
                <a:solidFill>
                  <a:schemeClr val="dk1"/>
                </a:solidFill>
                <a:latin typeface="Comic Sans MS"/>
                <a:ea typeface="Comic Sans MS"/>
                <a:cs typeface="Comic Sans MS"/>
                <a:sym typeface="Comic Sans MS"/>
              </a:defRPr>
            </a:lvl8pPr>
            <a:lvl9pPr indent="0" lvl="8" marL="63500" rtl="0">
              <a:lnSpc>
                <a:spcPct val="119090"/>
              </a:lnSpc>
              <a:spcBef>
                <a:spcPts val="0"/>
              </a:spcBef>
              <a:buNone/>
              <a:defRPr b="0" i="0" sz="1000">
                <a:solidFill>
                  <a:schemeClr val="dk1"/>
                </a:solidFill>
                <a:latin typeface="Comic Sans MS"/>
                <a:ea typeface="Comic Sans MS"/>
                <a:cs typeface="Comic Sans MS"/>
                <a:sym typeface="Comic Sans MS"/>
              </a:defRPr>
            </a:lvl9pPr>
          </a:lstStyle>
          <a:p>
            <a:pPr indent="0" lvl="0" marL="63500" rtl="0" algn="r">
              <a:spcBef>
                <a:spcPts val="0"/>
              </a:spcBef>
              <a:spcAft>
                <a:spcPts val="0"/>
              </a:spcAft>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9" name="Shape 89"/>
        <p:cNvGrpSpPr/>
        <p:nvPr/>
      </p:nvGrpSpPr>
      <p:grpSpPr>
        <a:xfrm>
          <a:off x="0" y="0"/>
          <a:ext cx="0" cy="0"/>
          <a:chOff x="0" y="0"/>
          <a:chExt cx="0" cy="0"/>
        </a:xfrm>
      </p:grpSpPr>
      <p:sp>
        <p:nvSpPr>
          <p:cNvPr id="90" name="Google Shape;90;p15"/>
          <p:cNvSpPr txBox="1"/>
          <p:nvPr>
            <p:ph type="title"/>
          </p:nvPr>
        </p:nvSpPr>
        <p:spPr>
          <a:xfrm>
            <a:off x="0" y="201549"/>
            <a:ext cx="9144000" cy="5286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300">
                <a:solidFill>
                  <a:srgbClr val="3333B2"/>
                </a:solidFill>
                <a:latin typeface="Century"/>
                <a:ea typeface="Century"/>
                <a:cs typeface="Century"/>
                <a:sym typeface="Centur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 name="Google Shape;91;p15"/>
          <p:cNvSpPr txBox="1"/>
          <p:nvPr>
            <p:ph idx="1" type="body"/>
          </p:nvPr>
        </p:nvSpPr>
        <p:spPr>
          <a:xfrm>
            <a:off x="457200" y="1183004"/>
            <a:ext cx="82296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300"/>
              <a:buNone/>
              <a:defRPr/>
            </a:lvl1pPr>
            <a:lvl2pPr indent="-228600" lvl="1" marL="914400" rtl="0" algn="l">
              <a:spcBef>
                <a:spcPts val="1200"/>
              </a:spcBef>
              <a:spcAft>
                <a:spcPts val="0"/>
              </a:spcAft>
              <a:buSzPts val="1100"/>
              <a:buNone/>
              <a:defRPr/>
            </a:lvl2pPr>
            <a:lvl3pPr indent="-228600" lvl="2" marL="1371600" rtl="0" algn="l">
              <a:spcBef>
                <a:spcPts val="1200"/>
              </a:spcBef>
              <a:spcAft>
                <a:spcPts val="0"/>
              </a:spcAft>
              <a:buSzPts val="1100"/>
              <a:buNone/>
              <a:defRPr/>
            </a:lvl3pPr>
            <a:lvl4pPr indent="-228600" lvl="3" marL="1828800" rtl="0" algn="l">
              <a:spcBef>
                <a:spcPts val="1200"/>
              </a:spcBef>
              <a:spcAft>
                <a:spcPts val="0"/>
              </a:spcAft>
              <a:buSzPts val="1100"/>
              <a:buNone/>
              <a:defRPr/>
            </a:lvl4pPr>
            <a:lvl5pPr indent="-228600" lvl="4" marL="2286000" rtl="0" algn="l">
              <a:spcBef>
                <a:spcPts val="1200"/>
              </a:spcBef>
              <a:spcAft>
                <a:spcPts val="0"/>
              </a:spcAft>
              <a:buSzPts val="1100"/>
              <a:buNone/>
              <a:defRPr/>
            </a:lvl5pPr>
            <a:lvl6pPr indent="-228600" lvl="5" marL="2743200" rtl="0" algn="l">
              <a:spcBef>
                <a:spcPts val="1200"/>
              </a:spcBef>
              <a:spcAft>
                <a:spcPts val="0"/>
              </a:spcAft>
              <a:buSzPts val="1100"/>
              <a:buNone/>
              <a:defRPr/>
            </a:lvl6pPr>
            <a:lvl7pPr indent="-228600" lvl="6" marL="3200400" rtl="0" algn="l">
              <a:spcBef>
                <a:spcPts val="1200"/>
              </a:spcBef>
              <a:spcAft>
                <a:spcPts val="0"/>
              </a:spcAft>
              <a:buSzPts val="1100"/>
              <a:buNone/>
              <a:defRPr/>
            </a:lvl7pPr>
            <a:lvl8pPr indent="-228600" lvl="7" marL="3657600" rtl="0" algn="l">
              <a:spcBef>
                <a:spcPts val="1200"/>
              </a:spcBef>
              <a:spcAft>
                <a:spcPts val="0"/>
              </a:spcAft>
              <a:buSzPts val="1100"/>
              <a:buNone/>
              <a:defRPr/>
            </a:lvl8pPr>
            <a:lvl9pPr indent="-228600" lvl="8" marL="4114800" rtl="0" algn="l">
              <a:spcBef>
                <a:spcPts val="1200"/>
              </a:spcBef>
              <a:spcAft>
                <a:spcPts val="1200"/>
              </a:spcAft>
              <a:buSzPts val="1100"/>
              <a:buNone/>
              <a:defRPr/>
            </a:lvl9pPr>
          </a:lstStyle>
          <a:p/>
        </p:txBody>
      </p:sp>
      <p:sp>
        <p:nvSpPr>
          <p:cNvPr id="92" name="Google Shape;92;p15"/>
          <p:cNvSpPr txBox="1"/>
          <p:nvPr>
            <p:ph idx="11" type="ftr"/>
          </p:nvPr>
        </p:nvSpPr>
        <p:spPr>
          <a:xfrm>
            <a:off x="3108960" y="4783454"/>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3" name="Google Shape;93;p15"/>
          <p:cNvSpPr txBox="1"/>
          <p:nvPr>
            <p:ph idx="10" type="dt"/>
          </p:nvPr>
        </p:nvSpPr>
        <p:spPr>
          <a:xfrm>
            <a:off x="7374924" y="4985214"/>
            <a:ext cx="893100" cy="149100"/>
          </a:xfrm>
          <a:prstGeom prst="rect">
            <a:avLst/>
          </a:prstGeom>
          <a:noFill/>
          <a:ln>
            <a:noFill/>
          </a:ln>
        </p:spPr>
        <p:txBody>
          <a:bodyPr anchorCtr="0" anchor="t" bIns="0" lIns="0" spcFirstLastPara="1" rIns="0" wrap="square" tIns="0">
            <a:spAutoFit/>
          </a:bodyPr>
          <a:lstStyle>
            <a:lvl1pPr lvl="0" rtl="0">
              <a:spcBef>
                <a:spcPts val="0"/>
              </a:spcBef>
              <a:spcAft>
                <a:spcPts val="0"/>
              </a:spcAft>
              <a:buSzPts val="1400"/>
              <a:buNone/>
              <a:defRPr b="0" i="0" sz="1000">
                <a:solidFill>
                  <a:schemeClr val="dk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 name="Google Shape;94;p15"/>
          <p:cNvSpPr txBox="1"/>
          <p:nvPr>
            <p:ph idx="12" type="sldNum"/>
          </p:nvPr>
        </p:nvSpPr>
        <p:spPr>
          <a:xfrm>
            <a:off x="8597230" y="4985214"/>
            <a:ext cx="438300" cy="153900"/>
          </a:xfrm>
          <a:prstGeom prst="rect">
            <a:avLst/>
          </a:prstGeom>
          <a:noFill/>
          <a:ln>
            <a:noFill/>
          </a:ln>
        </p:spPr>
        <p:txBody>
          <a:bodyPr anchorCtr="0" anchor="t" bIns="0" lIns="0" spcFirstLastPara="1" rIns="0" wrap="square" tIns="0">
            <a:spAutoFit/>
          </a:bodyPr>
          <a:lstStyle>
            <a:lvl1pPr indent="0" lvl="0" marL="63500" rtl="0">
              <a:lnSpc>
                <a:spcPct val="119090"/>
              </a:lnSpc>
              <a:spcBef>
                <a:spcPts val="0"/>
              </a:spcBef>
              <a:buNone/>
              <a:defRPr b="0" i="0" sz="1000">
                <a:solidFill>
                  <a:schemeClr val="dk1"/>
                </a:solidFill>
                <a:latin typeface="Comic Sans MS"/>
                <a:ea typeface="Comic Sans MS"/>
                <a:cs typeface="Comic Sans MS"/>
                <a:sym typeface="Comic Sans MS"/>
              </a:defRPr>
            </a:lvl1pPr>
            <a:lvl2pPr indent="0" lvl="1" marL="63500" rtl="0">
              <a:lnSpc>
                <a:spcPct val="119090"/>
              </a:lnSpc>
              <a:spcBef>
                <a:spcPts val="0"/>
              </a:spcBef>
              <a:buNone/>
              <a:defRPr b="0" i="0" sz="1000">
                <a:solidFill>
                  <a:schemeClr val="dk1"/>
                </a:solidFill>
                <a:latin typeface="Comic Sans MS"/>
                <a:ea typeface="Comic Sans MS"/>
                <a:cs typeface="Comic Sans MS"/>
                <a:sym typeface="Comic Sans MS"/>
              </a:defRPr>
            </a:lvl2pPr>
            <a:lvl3pPr indent="0" lvl="2" marL="63500" rtl="0">
              <a:lnSpc>
                <a:spcPct val="119090"/>
              </a:lnSpc>
              <a:spcBef>
                <a:spcPts val="0"/>
              </a:spcBef>
              <a:buNone/>
              <a:defRPr b="0" i="0" sz="1000">
                <a:solidFill>
                  <a:schemeClr val="dk1"/>
                </a:solidFill>
                <a:latin typeface="Comic Sans MS"/>
                <a:ea typeface="Comic Sans MS"/>
                <a:cs typeface="Comic Sans MS"/>
                <a:sym typeface="Comic Sans MS"/>
              </a:defRPr>
            </a:lvl3pPr>
            <a:lvl4pPr indent="0" lvl="3" marL="63500" rtl="0">
              <a:lnSpc>
                <a:spcPct val="119090"/>
              </a:lnSpc>
              <a:spcBef>
                <a:spcPts val="0"/>
              </a:spcBef>
              <a:buNone/>
              <a:defRPr b="0" i="0" sz="1000">
                <a:solidFill>
                  <a:schemeClr val="dk1"/>
                </a:solidFill>
                <a:latin typeface="Comic Sans MS"/>
                <a:ea typeface="Comic Sans MS"/>
                <a:cs typeface="Comic Sans MS"/>
                <a:sym typeface="Comic Sans MS"/>
              </a:defRPr>
            </a:lvl4pPr>
            <a:lvl5pPr indent="0" lvl="4" marL="63500" rtl="0">
              <a:lnSpc>
                <a:spcPct val="119090"/>
              </a:lnSpc>
              <a:spcBef>
                <a:spcPts val="0"/>
              </a:spcBef>
              <a:buNone/>
              <a:defRPr b="0" i="0" sz="1000">
                <a:solidFill>
                  <a:schemeClr val="dk1"/>
                </a:solidFill>
                <a:latin typeface="Comic Sans MS"/>
                <a:ea typeface="Comic Sans MS"/>
                <a:cs typeface="Comic Sans MS"/>
                <a:sym typeface="Comic Sans MS"/>
              </a:defRPr>
            </a:lvl5pPr>
            <a:lvl6pPr indent="0" lvl="5" marL="63500" rtl="0">
              <a:lnSpc>
                <a:spcPct val="119090"/>
              </a:lnSpc>
              <a:spcBef>
                <a:spcPts val="0"/>
              </a:spcBef>
              <a:buNone/>
              <a:defRPr b="0" i="0" sz="1000">
                <a:solidFill>
                  <a:schemeClr val="dk1"/>
                </a:solidFill>
                <a:latin typeface="Comic Sans MS"/>
                <a:ea typeface="Comic Sans MS"/>
                <a:cs typeface="Comic Sans MS"/>
                <a:sym typeface="Comic Sans MS"/>
              </a:defRPr>
            </a:lvl6pPr>
            <a:lvl7pPr indent="0" lvl="6" marL="63500" rtl="0">
              <a:lnSpc>
                <a:spcPct val="119090"/>
              </a:lnSpc>
              <a:spcBef>
                <a:spcPts val="0"/>
              </a:spcBef>
              <a:buNone/>
              <a:defRPr b="0" i="0" sz="1000">
                <a:solidFill>
                  <a:schemeClr val="dk1"/>
                </a:solidFill>
                <a:latin typeface="Comic Sans MS"/>
                <a:ea typeface="Comic Sans MS"/>
                <a:cs typeface="Comic Sans MS"/>
                <a:sym typeface="Comic Sans MS"/>
              </a:defRPr>
            </a:lvl7pPr>
            <a:lvl8pPr indent="0" lvl="7" marL="63500" rtl="0">
              <a:lnSpc>
                <a:spcPct val="119090"/>
              </a:lnSpc>
              <a:spcBef>
                <a:spcPts val="0"/>
              </a:spcBef>
              <a:buNone/>
              <a:defRPr b="0" i="0" sz="1000">
                <a:solidFill>
                  <a:schemeClr val="dk1"/>
                </a:solidFill>
                <a:latin typeface="Comic Sans MS"/>
                <a:ea typeface="Comic Sans MS"/>
                <a:cs typeface="Comic Sans MS"/>
                <a:sym typeface="Comic Sans MS"/>
              </a:defRPr>
            </a:lvl8pPr>
            <a:lvl9pPr indent="0" lvl="8" marL="63500" rtl="0">
              <a:lnSpc>
                <a:spcPct val="119090"/>
              </a:lnSpc>
              <a:spcBef>
                <a:spcPts val="0"/>
              </a:spcBef>
              <a:buNone/>
              <a:defRPr b="0" i="0" sz="1000">
                <a:solidFill>
                  <a:schemeClr val="dk1"/>
                </a:solidFill>
                <a:latin typeface="Comic Sans MS"/>
                <a:ea typeface="Comic Sans MS"/>
                <a:cs typeface="Comic Sans MS"/>
                <a:sym typeface="Comic Sans MS"/>
              </a:defRPr>
            </a:lvl9pPr>
          </a:lstStyle>
          <a:p>
            <a:pPr indent="0" lvl="0" marL="63500" rtl="0" algn="r">
              <a:spcBef>
                <a:spcPts val="0"/>
              </a:spcBef>
              <a:spcAft>
                <a:spcPts val="0"/>
              </a:spcAft>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5" name="Shape 95"/>
        <p:cNvGrpSpPr/>
        <p:nvPr/>
      </p:nvGrpSpPr>
      <p:grpSpPr>
        <a:xfrm>
          <a:off x="0" y="0"/>
          <a:ext cx="0" cy="0"/>
          <a:chOff x="0" y="0"/>
          <a:chExt cx="0" cy="0"/>
        </a:xfrm>
      </p:grpSpPr>
      <p:sp>
        <p:nvSpPr>
          <p:cNvPr id="96" name="Google Shape;96;p16"/>
          <p:cNvSpPr txBox="1"/>
          <p:nvPr>
            <p:ph idx="11" type="ftr"/>
          </p:nvPr>
        </p:nvSpPr>
        <p:spPr>
          <a:xfrm>
            <a:off x="3108960" y="4783454"/>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 name="Google Shape;97;p16"/>
          <p:cNvSpPr txBox="1"/>
          <p:nvPr>
            <p:ph idx="10" type="dt"/>
          </p:nvPr>
        </p:nvSpPr>
        <p:spPr>
          <a:xfrm>
            <a:off x="7374924" y="4985214"/>
            <a:ext cx="893100" cy="149100"/>
          </a:xfrm>
          <a:prstGeom prst="rect">
            <a:avLst/>
          </a:prstGeom>
          <a:noFill/>
          <a:ln>
            <a:noFill/>
          </a:ln>
        </p:spPr>
        <p:txBody>
          <a:bodyPr anchorCtr="0" anchor="t" bIns="0" lIns="0" spcFirstLastPara="1" rIns="0" wrap="square" tIns="0">
            <a:spAutoFit/>
          </a:bodyPr>
          <a:lstStyle>
            <a:lvl1pPr lvl="0" rtl="0">
              <a:spcBef>
                <a:spcPts val="0"/>
              </a:spcBef>
              <a:spcAft>
                <a:spcPts val="0"/>
              </a:spcAft>
              <a:buSzPts val="1400"/>
              <a:buNone/>
              <a:defRPr b="0" i="0" sz="1000">
                <a:solidFill>
                  <a:schemeClr val="dk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2" type="sldNum"/>
          </p:nvPr>
        </p:nvSpPr>
        <p:spPr>
          <a:xfrm>
            <a:off x="8597230" y="4985214"/>
            <a:ext cx="438300" cy="153900"/>
          </a:xfrm>
          <a:prstGeom prst="rect">
            <a:avLst/>
          </a:prstGeom>
          <a:noFill/>
          <a:ln>
            <a:noFill/>
          </a:ln>
        </p:spPr>
        <p:txBody>
          <a:bodyPr anchorCtr="0" anchor="t" bIns="0" lIns="0" spcFirstLastPara="1" rIns="0" wrap="square" tIns="0">
            <a:spAutoFit/>
          </a:bodyPr>
          <a:lstStyle>
            <a:lvl1pPr indent="0" lvl="0" marL="63500" rtl="0">
              <a:lnSpc>
                <a:spcPct val="119090"/>
              </a:lnSpc>
              <a:spcBef>
                <a:spcPts val="0"/>
              </a:spcBef>
              <a:buNone/>
              <a:defRPr b="0" i="0" sz="1000">
                <a:solidFill>
                  <a:schemeClr val="dk1"/>
                </a:solidFill>
                <a:latin typeface="Comic Sans MS"/>
                <a:ea typeface="Comic Sans MS"/>
                <a:cs typeface="Comic Sans MS"/>
                <a:sym typeface="Comic Sans MS"/>
              </a:defRPr>
            </a:lvl1pPr>
            <a:lvl2pPr indent="0" lvl="1" marL="63500" rtl="0">
              <a:lnSpc>
                <a:spcPct val="119090"/>
              </a:lnSpc>
              <a:spcBef>
                <a:spcPts val="0"/>
              </a:spcBef>
              <a:buNone/>
              <a:defRPr b="0" i="0" sz="1000">
                <a:solidFill>
                  <a:schemeClr val="dk1"/>
                </a:solidFill>
                <a:latin typeface="Comic Sans MS"/>
                <a:ea typeface="Comic Sans MS"/>
                <a:cs typeface="Comic Sans MS"/>
                <a:sym typeface="Comic Sans MS"/>
              </a:defRPr>
            </a:lvl2pPr>
            <a:lvl3pPr indent="0" lvl="2" marL="63500" rtl="0">
              <a:lnSpc>
                <a:spcPct val="119090"/>
              </a:lnSpc>
              <a:spcBef>
                <a:spcPts val="0"/>
              </a:spcBef>
              <a:buNone/>
              <a:defRPr b="0" i="0" sz="1000">
                <a:solidFill>
                  <a:schemeClr val="dk1"/>
                </a:solidFill>
                <a:latin typeface="Comic Sans MS"/>
                <a:ea typeface="Comic Sans MS"/>
                <a:cs typeface="Comic Sans MS"/>
                <a:sym typeface="Comic Sans MS"/>
              </a:defRPr>
            </a:lvl3pPr>
            <a:lvl4pPr indent="0" lvl="3" marL="63500" rtl="0">
              <a:lnSpc>
                <a:spcPct val="119090"/>
              </a:lnSpc>
              <a:spcBef>
                <a:spcPts val="0"/>
              </a:spcBef>
              <a:buNone/>
              <a:defRPr b="0" i="0" sz="1000">
                <a:solidFill>
                  <a:schemeClr val="dk1"/>
                </a:solidFill>
                <a:latin typeface="Comic Sans MS"/>
                <a:ea typeface="Comic Sans MS"/>
                <a:cs typeface="Comic Sans MS"/>
                <a:sym typeface="Comic Sans MS"/>
              </a:defRPr>
            </a:lvl4pPr>
            <a:lvl5pPr indent="0" lvl="4" marL="63500" rtl="0">
              <a:lnSpc>
                <a:spcPct val="119090"/>
              </a:lnSpc>
              <a:spcBef>
                <a:spcPts val="0"/>
              </a:spcBef>
              <a:buNone/>
              <a:defRPr b="0" i="0" sz="1000">
                <a:solidFill>
                  <a:schemeClr val="dk1"/>
                </a:solidFill>
                <a:latin typeface="Comic Sans MS"/>
                <a:ea typeface="Comic Sans MS"/>
                <a:cs typeface="Comic Sans MS"/>
                <a:sym typeface="Comic Sans MS"/>
              </a:defRPr>
            </a:lvl5pPr>
            <a:lvl6pPr indent="0" lvl="5" marL="63500" rtl="0">
              <a:lnSpc>
                <a:spcPct val="119090"/>
              </a:lnSpc>
              <a:spcBef>
                <a:spcPts val="0"/>
              </a:spcBef>
              <a:buNone/>
              <a:defRPr b="0" i="0" sz="1000">
                <a:solidFill>
                  <a:schemeClr val="dk1"/>
                </a:solidFill>
                <a:latin typeface="Comic Sans MS"/>
                <a:ea typeface="Comic Sans MS"/>
                <a:cs typeface="Comic Sans MS"/>
                <a:sym typeface="Comic Sans MS"/>
              </a:defRPr>
            </a:lvl6pPr>
            <a:lvl7pPr indent="0" lvl="6" marL="63500" rtl="0">
              <a:lnSpc>
                <a:spcPct val="119090"/>
              </a:lnSpc>
              <a:spcBef>
                <a:spcPts val="0"/>
              </a:spcBef>
              <a:buNone/>
              <a:defRPr b="0" i="0" sz="1000">
                <a:solidFill>
                  <a:schemeClr val="dk1"/>
                </a:solidFill>
                <a:latin typeface="Comic Sans MS"/>
                <a:ea typeface="Comic Sans MS"/>
                <a:cs typeface="Comic Sans MS"/>
                <a:sym typeface="Comic Sans MS"/>
              </a:defRPr>
            </a:lvl7pPr>
            <a:lvl8pPr indent="0" lvl="7" marL="63500" rtl="0">
              <a:lnSpc>
                <a:spcPct val="119090"/>
              </a:lnSpc>
              <a:spcBef>
                <a:spcPts val="0"/>
              </a:spcBef>
              <a:buNone/>
              <a:defRPr b="0" i="0" sz="1000">
                <a:solidFill>
                  <a:schemeClr val="dk1"/>
                </a:solidFill>
                <a:latin typeface="Comic Sans MS"/>
                <a:ea typeface="Comic Sans MS"/>
                <a:cs typeface="Comic Sans MS"/>
                <a:sym typeface="Comic Sans MS"/>
              </a:defRPr>
            </a:lvl8pPr>
            <a:lvl9pPr indent="0" lvl="8" marL="63500" rtl="0">
              <a:lnSpc>
                <a:spcPct val="119090"/>
              </a:lnSpc>
              <a:spcBef>
                <a:spcPts val="0"/>
              </a:spcBef>
              <a:buNone/>
              <a:defRPr b="0" i="0" sz="1000">
                <a:solidFill>
                  <a:schemeClr val="dk1"/>
                </a:solidFill>
                <a:latin typeface="Comic Sans MS"/>
                <a:ea typeface="Comic Sans MS"/>
                <a:cs typeface="Comic Sans MS"/>
                <a:sym typeface="Comic Sans MS"/>
              </a:defRPr>
            </a:lvl9pPr>
          </a:lstStyle>
          <a:p>
            <a:pPr indent="0" lvl="0" marL="63500" rtl="0" algn="r">
              <a:spcBef>
                <a:spcPts val="0"/>
              </a:spcBef>
              <a:spcAft>
                <a:spcPts val="0"/>
              </a:spcAft>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 name="Shape 109"/>
        <p:cNvGrpSpPr/>
        <p:nvPr/>
      </p:nvGrpSpPr>
      <p:grpSpPr>
        <a:xfrm>
          <a:off x="0" y="0"/>
          <a:ext cx="0" cy="0"/>
          <a:chOff x="0" y="0"/>
          <a:chExt cx="0" cy="0"/>
        </a:xfrm>
      </p:grpSpPr>
      <p:sp>
        <p:nvSpPr>
          <p:cNvPr id="110" name="Google Shape;110;p19"/>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19"/>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12" name="Google Shape;112;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3" name="Google Shape;113;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4" name="Google Shape;114;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5" name="Shape 115"/>
        <p:cNvGrpSpPr/>
        <p:nvPr/>
      </p:nvGrpSpPr>
      <p:grpSpPr>
        <a:xfrm>
          <a:off x="0" y="0"/>
          <a:ext cx="0" cy="0"/>
          <a:chOff x="0" y="0"/>
          <a:chExt cx="0" cy="0"/>
        </a:xfrm>
      </p:grpSpPr>
      <p:sp>
        <p:nvSpPr>
          <p:cNvPr id="116" name="Google Shape;116;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7" name="Google Shape;117;p20"/>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8" name="Google Shape;118;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9" name="Google Shape;119;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0" name="Google Shape;120;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p21"/>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3" name="Google Shape;123;p21"/>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24" name="Google Shape;124;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5" name="Google Shape;125;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7" name="Shape 127"/>
        <p:cNvGrpSpPr/>
        <p:nvPr/>
      </p:nvGrpSpPr>
      <p:grpSpPr>
        <a:xfrm>
          <a:off x="0" y="0"/>
          <a:ext cx="0" cy="0"/>
          <a:chOff x="0" y="0"/>
          <a:chExt cx="0" cy="0"/>
        </a:xfrm>
      </p:grpSpPr>
      <p:sp>
        <p:nvSpPr>
          <p:cNvPr id="128" name="Google Shape;128;p2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9" name="Google Shape;129;p22"/>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30" name="Google Shape;130;p22"/>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31" name="Google Shape;131;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4" name="Shape 134"/>
        <p:cNvGrpSpPr/>
        <p:nvPr/>
      </p:nvGrpSpPr>
      <p:grpSpPr>
        <a:xfrm>
          <a:off x="0" y="0"/>
          <a:ext cx="0" cy="0"/>
          <a:chOff x="0" y="0"/>
          <a:chExt cx="0" cy="0"/>
        </a:xfrm>
      </p:grpSpPr>
      <p:sp>
        <p:nvSpPr>
          <p:cNvPr id="135" name="Google Shape;135;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23"/>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37" name="Google Shape;137;p23"/>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38" name="Google Shape;138;p23"/>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39" name="Google Shape;139;p23"/>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40" name="Google Shape;140;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1" name="Google Shape;141;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2" name="Google Shape;142;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p2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5" name="Google Shape;145;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6" name="Google Shape;146;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7" name="Google Shape;147;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8" name="Shape 148"/>
        <p:cNvGrpSpPr/>
        <p:nvPr/>
      </p:nvGrpSpPr>
      <p:grpSpPr>
        <a:xfrm>
          <a:off x="0" y="0"/>
          <a:ext cx="0" cy="0"/>
          <a:chOff x="0" y="0"/>
          <a:chExt cx="0" cy="0"/>
        </a:xfrm>
      </p:grpSpPr>
      <p:sp>
        <p:nvSpPr>
          <p:cNvPr id="149" name="Google Shape;149;p25"/>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0" name="Google Shape;150;p25"/>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51" name="Google Shape;151;p25"/>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52" name="Google Shape;152;p2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3" name="Google Shape;153;p2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4" name="Google Shape;154;p2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5" name="Shape 155"/>
        <p:cNvGrpSpPr/>
        <p:nvPr/>
      </p:nvGrpSpPr>
      <p:grpSpPr>
        <a:xfrm>
          <a:off x="0" y="0"/>
          <a:ext cx="0" cy="0"/>
          <a:chOff x="0" y="0"/>
          <a:chExt cx="0" cy="0"/>
        </a:xfrm>
      </p:grpSpPr>
      <p:sp>
        <p:nvSpPr>
          <p:cNvPr id="156" name="Google Shape;156;p26"/>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57" name="Google Shape;157;p26"/>
          <p:cNvSpPr/>
          <p:nvPr>
            <p:ph idx="2" type="pic"/>
          </p:nvPr>
        </p:nvSpPr>
        <p:spPr>
          <a:xfrm>
            <a:off x="896144" y="306388"/>
            <a:ext cx="2743200" cy="2057400"/>
          </a:xfrm>
          <a:prstGeom prst="rect">
            <a:avLst/>
          </a:prstGeom>
          <a:noFill/>
          <a:ln>
            <a:noFill/>
          </a:ln>
        </p:spPr>
      </p:sp>
      <p:sp>
        <p:nvSpPr>
          <p:cNvPr id="158" name="Google Shape;158;p26"/>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59" name="Google Shape;159;p2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0" name="Google Shape;160;p2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1" name="Google Shape;161;p2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2" name="Shape 162"/>
        <p:cNvGrpSpPr/>
        <p:nvPr/>
      </p:nvGrpSpPr>
      <p:grpSpPr>
        <a:xfrm>
          <a:off x="0" y="0"/>
          <a:ext cx="0" cy="0"/>
          <a:chOff x="0" y="0"/>
          <a:chExt cx="0" cy="0"/>
        </a:xfrm>
      </p:grpSpPr>
      <p:sp>
        <p:nvSpPr>
          <p:cNvPr id="163" name="Google Shape;163;p2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64" name="Google Shape;164;p27"/>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65" name="Google Shape;165;p2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6" name="Google Shape;166;p2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67" name="Google Shape;167;p2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8" name="Shape 168"/>
        <p:cNvGrpSpPr/>
        <p:nvPr/>
      </p:nvGrpSpPr>
      <p:grpSpPr>
        <a:xfrm>
          <a:off x="0" y="0"/>
          <a:ext cx="0" cy="0"/>
          <a:chOff x="0" y="0"/>
          <a:chExt cx="0" cy="0"/>
        </a:xfrm>
      </p:grpSpPr>
      <p:sp>
        <p:nvSpPr>
          <p:cNvPr id="169" name="Google Shape;169;p28"/>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0" name="Google Shape;170;p28"/>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71" name="Google Shape;171;p2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2" name="Google Shape;172;p2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73" name="Google Shape;173;p2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01" name="Google Shape;101;p17"/>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02" name="Google Shape;102;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03" name="Google Shape;103;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04" name="Google Shape;104;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hyperlink" Target="mailto:darabbt@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www.ipu.ru/education/sec" TargetMode="External"/><Relationship Id="rId4" Type="http://schemas.openxmlformats.org/officeDocument/2006/relationships/hyperlink" Target="https://www.ipu.ru/science/academic_council/scientific_council_documents" TargetMode="External"/></Relationships>
</file>

<file path=ppt/slides/_rels/slide11.xml.rels><?xml version="1.0" encoding="UTF-8" standalone="yes"?><Relationships xmlns="http://schemas.openxmlformats.org/package/2006/relationships"><Relationship Id="rId11" Type="http://schemas.openxmlformats.org/officeDocument/2006/relationships/hyperlink" Target="http://pstu.ru/" TargetMode="External"/><Relationship Id="rId10" Type="http://schemas.openxmlformats.org/officeDocument/2006/relationships/hyperlink" Target="http://www.magtu.ru/" TargetMode="External"/><Relationship Id="rId13" Type="http://schemas.openxmlformats.org/officeDocument/2006/relationships/hyperlink" Target="http://www.sti-misis.ru/" TargetMode="External"/><Relationship Id="rId12" Type="http://schemas.openxmlformats.org/officeDocument/2006/relationships/hyperlink" Target="http://www.ssau.ru/" TargetMode="External"/><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hyperlink" Target="http://www.apingtu.edu.ru/" TargetMode="External"/><Relationship Id="rId9" Type="http://schemas.openxmlformats.org/officeDocument/2006/relationships/hyperlink" Target="http://www.stu.lipetsk.ru/" TargetMode="External"/><Relationship Id="rId15" Type="http://schemas.openxmlformats.org/officeDocument/2006/relationships/hyperlink" Target="http://www.tstu.tver.ru/" TargetMode="External"/><Relationship Id="rId14" Type="http://schemas.openxmlformats.org/officeDocument/2006/relationships/hyperlink" Target="https://www.tstu.ru/" TargetMode="External"/><Relationship Id="rId17" Type="http://schemas.openxmlformats.org/officeDocument/2006/relationships/hyperlink" Target="http://www.susu.ru/" TargetMode="External"/><Relationship Id="rId16" Type="http://schemas.openxmlformats.org/officeDocument/2006/relationships/hyperlink" Target="http://www.ugatu.ac.ru/" TargetMode="External"/><Relationship Id="rId5" Type="http://schemas.openxmlformats.org/officeDocument/2006/relationships/hyperlink" Target="http://www.volsu.ru/" TargetMode="External"/><Relationship Id="rId6" Type="http://schemas.openxmlformats.org/officeDocument/2006/relationships/hyperlink" Target="http://www.vgasu.vrn.ru/" TargetMode="External"/><Relationship Id="rId7" Type="http://schemas.openxmlformats.org/officeDocument/2006/relationships/hyperlink" Target="http://www.kai.ru/" TargetMode="External"/><Relationship Id="rId8" Type="http://schemas.openxmlformats.org/officeDocument/2006/relationships/hyperlink" Target="http://www.swsu.r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mailto:shiroky.aa@yandex.ru" TargetMode="External"/></Relationships>
</file>

<file path=ppt/slides/_rels/slide16.xml.rels><?xml version="1.0" encoding="UTF-8" standalone="yes"?><Relationships xmlns="http://schemas.openxmlformats.org/package/2006/relationships"><Relationship Id="rId10" Type="http://schemas.openxmlformats.org/officeDocument/2006/relationships/image" Target="../media/image133.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134.png"/><Relationship Id="rId9" Type="http://schemas.openxmlformats.org/officeDocument/2006/relationships/image" Target="../media/image135.png"/><Relationship Id="rId5" Type="http://schemas.openxmlformats.org/officeDocument/2006/relationships/image" Target="../media/image18.jpg"/><Relationship Id="rId6" Type="http://schemas.openxmlformats.org/officeDocument/2006/relationships/image" Target="../media/image24.jpg"/><Relationship Id="rId7" Type="http://schemas.openxmlformats.org/officeDocument/2006/relationships/image" Target="../media/image17.jpg"/><Relationship Id="rId8"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6.png"/><Relationship Id="rId4" Type="http://schemas.openxmlformats.org/officeDocument/2006/relationships/image" Target="../media/image36.jpg"/><Relationship Id="rId5"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t.me/+_xrP4zCb8I41ZmUy" TargetMode="External"/><Relationship Id="rId4" Type="http://schemas.openxmlformats.org/officeDocument/2006/relationships/hyperlink" Target="https://t.me/+_xrP4zCb8I41ZmUy" TargetMode="External"/><Relationship Id="rId5"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52.png"/><Relationship Id="rId5"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mailto:dvshatov@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1.jpg"/><Relationship Id="rId9" Type="http://schemas.openxmlformats.org/officeDocument/2006/relationships/image" Target="../media/image5.jpg"/><Relationship Id="rId5" Type="http://schemas.openxmlformats.org/officeDocument/2006/relationships/image" Target="../media/image14.jpg"/><Relationship Id="rId6" Type="http://schemas.openxmlformats.org/officeDocument/2006/relationships/image" Target="../media/image3.jpg"/><Relationship Id="rId7" Type="http://schemas.openxmlformats.org/officeDocument/2006/relationships/image" Target="../media/image6.jpg"/><Relationship Id="rId8"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4.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46.png"/><Relationship Id="rId6" Type="http://schemas.openxmlformats.org/officeDocument/2006/relationships/image" Target="../media/image51.png"/><Relationship Id="rId7"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0.png"/><Relationship Id="rId4" Type="http://schemas.openxmlformats.org/officeDocument/2006/relationships/image" Target="../media/image45.png"/><Relationship Id="rId5" Type="http://schemas.openxmlformats.org/officeDocument/2006/relationships/image" Target="../media/image57.png"/><Relationship Id="rId6"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mailto:ivan.galyaev@yandex.ru"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66.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74.png"/><Relationship Id="rId4" Type="http://schemas.openxmlformats.org/officeDocument/2006/relationships/image" Target="../media/image62.png"/><Relationship Id="rId5"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hyperlink" Target="https://t.me/yoga_ipu" TargetMode="Externa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0.jpg"/><Relationship Id="rId4" Type="http://schemas.openxmlformats.org/officeDocument/2006/relationships/image" Target="../media/image6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7.jpg"/><Relationship Id="rId4" Type="http://schemas.openxmlformats.org/officeDocument/2006/relationships/image" Target="../media/image67.jpg"/><Relationship Id="rId5" Type="http://schemas.openxmlformats.org/officeDocument/2006/relationships/image" Target="../media/image88.png"/><Relationship Id="rId6" Type="http://schemas.openxmlformats.org/officeDocument/2006/relationships/image" Target="../media/image70.jpg"/><Relationship Id="rId7" Type="http://schemas.openxmlformats.org/officeDocument/2006/relationships/image" Target="../media/image76.jpg"/><Relationship Id="rId8" Type="http://schemas.openxmlformats.org/officeDocument/2006/relationships/image" Target="../media/image6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3.jpg"/><Relationship Id="rId4" Type="http://schemas.openxmlformats.org/officeDocument/2006/relationships/image" Target="../media/image67.jpg"/><Relationship Id="rId5" Type="http://schemas.openxmlformats.org/officeDocument/2006/relationships/image" Target="../media/image80.jpg"/><Relationship Id="rId6" Type="http://schemas.openxmlformats.org/officeDocument/2006/relationships/image" Target="../media/image75.jpg"/><Relationship Id="rId7" Type="http://schemas.openxmlformats.org/officeDocument/2006/relationships/image" Target="../media/image81.jpg"/><Relationship Id="rId8"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8.jpg"/><Relationship Id="rId4" Type="http://schemas.openxmlformats.org/officeDocument/2006/relationships/image" Target="../media/image67.jpg"/><Relationship Id="rId5" Type="http://schemas.openxmlformats.org/officeDocument/2006/relationships/image" Target="../media/image83.png"/><Relationship Id="rId6"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87.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30.png"/><Relationship Id="rId4" Type="http://schemas.openxmlformats.org/officeDocument/2006/relationships/hyperlink" Target="mailto:shutova.k.u@yandex.ru"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98.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95.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86.png"/><Relationship Id="rId4" Type="http://schemas.openxmlformats.org/officeDocument/2006/relationships/image" Target="../media/image91.png"/><Relationship Id="rId5" Type="http://schemas.openxmlformats.org/officeDocument/2006/relationships/image" Target="../media/image9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10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1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101.png"/><Relationship Id="rId4" Type="http://schemas.openxmlformats.org/officeDocument/2006/relationships/image" Target="../media/image99.png"/><Relationship Id="rId5" Type="http://schemas.openxmlformats.org/officeDocument/2006/relationships/image" Target="../media/image106.png"/><Relationship Id="rId6"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101.png"/><Relationship Id="rId4" Type="http://schemas.openxmlformats.org/officeDocument/2006/relationships/image" Target="../media/image105.png"/><Relationship Id="rId5" Type="http://schemas.openxmlformats.org/officeDocument/2006/relationships/image" Target="../media/image108.png"/><Relationship Id="rId6" Type="http://schemas.openxmlformats.org/officeDocument/2006/relationships/image" Target="../media/image1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124.jpg"/><Relationship Id="rId4" Type="http://schemas.openxmlformats.org/officeDocument/2006/relationships/image" Target="../media/image112.png"/><Relationship Id="rId5" Type="http://schemas.openxmlformats.org/officeDocument/2006/relationships/image" Target="../media/image1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11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11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hyperlink" Target="mailto:kos@ipu.ru"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126.jpg"/><Relationship Id="rId4" Type="http://schemas.openxmlformats.org/officeDocument/2006/relationships/image" Target="../media/image121.png"/><Relationship Id="rId5" Type="http://schemas.openxmlformats.org/officeDocument/2006/relationships/image" Target="../media/image11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125.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29.jpg"/></Relationships>
</file>

<file path=ppt/slides/_rels/slide67.xml.rels><?xml version="1.0" encoding="UTF-8" standalone="yes"?><Relationships xmlns="http://schemas.openxmlformats.org/package/2006/relationships"><Relationship Id="rId10" Type="http://schemas.openxmlformats.org/officeDocument/2006/relationships/image" Target="../media/image132.jpg"/><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27.jpg"/><Relationship Id="rId4" Type="http://schemas.openxmlformats.org/officeDocument/2006/relationships/image" Target="../media/image111.jpg"/><Relationship Id="rId9" Type="http://schemas.openxmlformats.org/officeDocument/2006/relationships/image" Target="../media/image123.png"/><Relationship Id="rId5" Type="http://schemas.openxmlformats.org/officeDocument/2006/relationships/image" Target="../media/image120.png"/><Relationship Id="rId6" Type="http://schemas.openxmlformats.org/officeDocument/2006/relationships/image" Target="../media/image122.png"/><Relationship Id="rId7" Type="http://schemas.openxmlformats.org/officeDocument/2006/relationships/image" Target="../media/image118.png"/><Relationship Id="rId8" Type="http://schemas.openxmlformats.org/officeDocument/2006/relationships/image" Target="../media/image117.png"/></Relationships>
</file>

<file path=ppt/slides/_rels/slide68.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32.jpg"/><Relationship Id="rId12" Type="http://schemas.openxmlformats.org/officeDocument/2006/relationships/image" Target="../media/image128.png"/><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27.jpg"/><Relationship Id="rId4" Type="http://schemas.openxmlformats.org/officeDocument/2006/relationships/image" Target="../media/image111.jpg"/><Relationship Id="rId9" Type="http://schemas.openxmlformats.org/officeDocument/2006/relationships/image" Target="../media/image123.png"/><Relationship Id="rId5" Type="http://schemas.openxmlformats.org/officeDocument/2006/relationships/image" Target="../media/image120.png"/><Relationship Id="rId6" Type="http://schemas.openxmlformats.org/officeDocument/2006/relationships/image" Target="../media/image122.png"/><Relationship Id="rId7" Type="http://schemas.openxmlformats.org/officeDocument/2006/relationships/image" Target="../media/image118.png"/><Relationship Id="rId8" Type="http://schemas.openxmlformats.org/officeDocument/2006/relationships/image" Target="../media/image117.png"/></Relationships>
</file>

<file path=ppt/slides/_rels/slide69.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32.jpg"/><Relationship Id="rId12" Type="http://schemas.openxmlformats.org/officeDocument/2006/relationships/image" Target="../media/image128.png"/><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127.jpg"/><Relationship Id="rId4" Type="http://schemas.openxmlformats.org/officeDocument/2006/relationships/image" Target="../media/image111.jpg"/><Relationship Id="rId9" Type="http://schemas.openxmlformats.org/officeDocument/2006/relationships/image" Target="../media/image123.png"/><Relationship Id="rId5" Type="http://schemas.openxmlformats.org/officeDocument/2006/relationships/image" Target="../media/image120.png"/><Relationship Id="rId6" Type="http://schemas.openxmlformats.org/officeDocument/2006/relationships/image" Target="../media/image122.png"/><Relationship Id="rId7" Type="http://schemas.openxmlformats.org/officeDocument/2006/relationships/image" Target="../media/image118.png"/><Relationship Id="rId8" Type="http://schemas.openxmlformats.org/officeDocument/2006/relationships/image" Target="../media/image1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9.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9"/>
          <p:cNvSpPr txBox="1"/>
          <p:nvPr>
            <p:ph type="ctrTitle"/>
          </p:nvPr>
        </p:nvSpPr>
        <p:spPr>
          <a:xfrm>
            <a:off x="480200" y="388225"/>
            <a:ext cx="6942300" cy="144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ru"/>
              <a:t>Совет </a:t>
            </a:r>
            <a:endParaRPr b="1"/>
          </a:p>
          <a:p>
            <a:pPr indent="0" lvl="0" marL="0" rtl="0" algn="l">
              <a:spcBef>
                <a:spcPts val="0"/>
              </a:spcBef>
              <a:spcAft>
                <a:spcPts val="0"/>
              </a:spcAft>
              <a:buSzPts val="990"/>
              <a:buNone/>
            </a:pPr>
            <a:r>
              <a:rPr b="1" lang="ru"/>
              <a:t>молодых ученых </a:t>
            </a:r>
            <a:endParaRPr b="1"/>
          </a:p>
          <a:p>
            <a:pPr indent="0" lvl="0" marL="0" rtl="0" algn="l">
              <a:spcBef>
                <a:spcPts val="0"/>
              </a:spcBef>
              <a:spcAft>
                <a:spcPts val="0"/>
              </a:spcAft>
              <a:buSzPts val="990"/>
              <a:buNone/>
            </a:pPr>
            <a:r>
              <a:rPr b="1" lang="ru"/>
              <a:t>и специалистов</a:t>
            </a:r>
            <a:endParaRPr b="1"/>
          </a:p>
        </p:txBody>
      </p:sp>
      <p:pic>
        <p:nvPicPr>
          <p:cNvPr id="179" name="Google Shape;179;p29"/>
          <p:cNvPicPr preferRelativeResize="0"/>
          <p:nvPr/>
        </p:nvPicPr>
        <p:blipFill>
          <a:blip r:embed="rId3">
            <a:alphaModFix/>
          </a:blip>
          <a:stretch>
            <a:fillRect/>
          </a:stretch>
        </p:blipFill>
        <p:spPr>
          <a:xfrm>
            <a:off x="7422425" y="3395800"/>
            <a:ext cx="1551000" cy="1551000"/>
          </a:xfrm>
          <a:prstGeom prst="rect">
            <a:avLst/>
          </a:prstGeom>
          <a:noFill/>
          <a:ln>
            <a:noFill/>
          </a:ln>
        </p:spPr>
      </p:pic>
      <p:sp>
        <p:nvSpPr>
          <p:cNvPr id="180" name="Google Shape;180;p29"/>
          <p:cNvSpPr txBox="1"/>
          <p:nvPr/>
        </p:nvSpPr>
        <p:spPr>
          <a:xfrm>
            <a:off x="1953600" y="3238650"/>
            <a:ext cx="52368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a:solidFill>
                  <a:schemeClr val="accent3"/>
                </a:solidFill>
              </a:rPr>
              <a:t>Докладчик: </a:t>
            </a:r>
            <a:endParaRPr>
              <a:solidFill>
                <a:schemeClr val="accent3"/>
              </a:solidFill>
            </a:endParaRPr>
          </a:p>
          <a:p>
            <a:pPr indent="0" lvl="0" marL="0" rtl="0" algn="ctr">
              <a:spcBef>
                <a:spcPts val="0"/>
              </a:spcBef>
              <a:spcAft>
                <a:spcPts val="0"/>
              </a:spcAft>
              <a:buNone/>
            </a:pPr>
            <a:r>
              <a:rPr lang="ru">
                <a:solidFill>
                  <a:schemeClr val="accent3"/>
                </a:solidFill>
              </a:rPr>
              <a:t>к.ф.-м.н., с.н.с. лаб. 68, </a:t>
            </a:r>
            <a:endParaRPr>
              <a:solidFill>
                <a:schemeClr val="accent3"/>
              </a:solidFill>
            </a:endParaRPr>
          </a:p>
          <a:p>
            <a:pPr indent="0" lvl="0" marL="0" rtl="0" algn="ctr">
              <a:spcBef>
                <a:spcPts val="0"/>
              </a:spcBef>
              <a:spcAft>
                <a:spcPts val="0"/>
              </a:spcAft>
              <a:buNone/>
            </a:pPr>
            <a:r>
              <a:rPr lang="ru">
                <a:solidFill>
                  <a:schemeClr val="accent3"/>
                </a:solidFill>
              </a:rPr>
              <a:t>Лемтюжникова Дарьяна Владимировна</a:t>
            </a:r>
            <a:endParaRPr>
              <a:solidFill>
                <a:schemeClr val="accent3"/>
              </a:solidFill>
            </a:endParaRPr>
          </a:p>
          <a:p>
            <a:pPr indent="0" lvl="0" marL="0" rtl="0" algn="ctr">
              <a:spcBef>
                <a:spcPts val="0"/>
              </a:spcBef>
              <a:spcAft>
                <a:spcPts val="0"/>
              </a:spcAft>
              <a:buNone/>
            </a:pPr>
            <a:r>
              <a:rPr lang="ru" u="sng">
                <a:solidFill>
                  <a:schemeClr val="hlink"/>
                </a:solidFill>
                <a:hlinkClick r:id="rId4"/>
              </a:rPr>
              <a:t>darabbt@gmail.com</a:t>
            </a:r>
            <a:endParaRPr>
              <a:solidFill>
                <a:schemeClr val="accent3"/>
              </a:solidFill>
            </a:endParaRPr>
          </a:p>
          <a:p>
            <a:pPr indent="0" lvl="0" marL="0" rtl="0" algn="ctr">
              <a:spcBef>
                <a:spcPts val="0"/>
              </a:spcBef>
              <a:spcAft>
                <a:spcPts val="0"/>
              </a:spcAft>
              <a:buNone/>
            </a:pPr>
            <a:r>
              <a:rPr lang="ru">
                <a:solidFill>
                  <a:schemeClr val="accent3"/>
                </a:solidFill>
              </a:rPr>
              <a:t>+7 (915) 232-2040</a:t>
            </a:r>
            <a:endParaRPr>
              <a:solidFill>
                <a:schemeClr val="accent3"/>
              </a:solidFill>
            </a:endParaRPr>
          </a:p>
          <a:p>
            <a:pPr indent="0" lvl="0" marL="0" rtl="0" algn="ctr">
              <a:spcBef>
                <a:spcPts val="0"/>
              </a:spcBef>
              <a:spcAft>
                <a:spcPts val="0"/>
              </a:spcAft>
              <a:buNone/>
            </a:pPr>
            <a:r>
              <a:rPr lang="ru">
                <a:solidFill>
                  <a:schemeClr val="accent3"/>
                </a:solidFill>
              </a:rPr>
              <a:t>https://www.ipu.ru/press-center/64786</a:t>
            </a:r>
            <a:endParaRPr>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t>К</a:t>
            </a:r>
            <a:r>
              <a:rPr lang="ru"/>
              <a:t>онкурс научных работ молодых ученых </a:t>
            </a:r>
            <a:endParaRPr/>
          </a:p>
        </p:txBody>
      </p:sp>
      <p:sp>
        <p:nvSpPr>
          <p:cNvPr id="256" name="Google Shape;256;p38"/>
          <p:cNvSpPr txBox="1"/>
          <p:nvPr>
            <p:ph idx="4294967295" type="body"/>
          </p:nvPr>
        </p:nvSpPr>
        <p:spPr>
          <a:xfrm>
            <a:off x="311700" y="1531150"/>
            <a:ext cx="8520600" cy="3255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ru" sz="1443"/>
              <a:t>Утвержден в 2007 году;</a:t>
            </a:r>
            <a:endParaRPr b="1" sz="1443"/>
          </a:p>
          <a:p>
            <a:pPr indent="0" lvl="0" marL="0" rtl="0" algn="l">
              <a:spcBef>
                <a:spcPts val="1200"/>
              </a:spcBef>
              <a:spcAft>
                <a:spcPts val="0"/>
              </a:spcAft>
              <a:buNone/>
            </a:pPr>
            <a:r>
              <a:rPr b="1" lang="ru" sz="1443"/>
              <a:t>Цель: </a:t>
            </a:r>
            <a:r>
              <a:rPr lang="ru" sz="1443"/>
              <a:t>отметить индивидуальные научные работы молодых ученых, вносящие значительный вклад в теорию управления и ее приложения;</a:t>
            </a:r>
            <a:endParaRPr b="1" sz="1443"/>
          </a:p>
          <a:p>
            <a:pPr indent="0" lvl="0" marL="0" rtl="0" algn="l">
              <a:spcBef>
                <a:spcPts val="1200"/>
              </a:spcBef>
              <a:spcAft>
                <a:spcPts val="0"/>
              </a:spcAft>
              <a:buNone/>
            </a:pPr>
            <a:r>
              <a:rPr b="1" lang="ru" sz="1443"/>
              <a:t>Участники:</a:t>
            </a:r>
            <a:r>
              <a:rPr lang="ru" sz="1443"/>
              <a:t> студенты, аспиранты и сотрудники НИИ и ВУЗов</a:t>
            </a:r>
            <a:endParaRPr sz="1443"/>
          </a:p>
          <a:p>
            <a:pPr indent="0" lvl="0" marL="0" rtl="0" algn="l">
              <a:spcBef>
                <a:spcPts val="1200"/>
              </a:spcBef>
              <a:spcAft>
                <a:spcPts val="0"/>
              </a:spcAft>
              <a:buNone/>
            </a:pPr>
            <a:r>
              <a:rPr lang="ru" sz="1443"/>
              <a:t>Победители конкурса пользуются преимущественным правом поступления в аспирантуру Института.</a:t>
            </a:r>
            <a:endParaRPr sz="1443"/>
          </a:p>
          <a:p>
            <a:pPr indent="0" lvl="0" marL="0" rtl="0" algn="l">
              <a:spcBef>
                <a:spcPts val="1200"/>
              </a:spcBef>
              <a:spcAft>
                <a:spcPts val="0"/>
              </a:spcAft>
              <a:buNone/>
            </a:pPr>
            <a:r>
              <a:t/>
            </a:r>
            <a:endParaRPr sz="1443"/>
          </a:p>
          <a:p>
            <a:pPr indent="0" lvl="0" marL="0" rtl="0" algn="l">
              <a:spcBef>
                <a:spcPts val="1200"/>
              </a:spcBef>
              <a:spcAft>
                <a:spcPts val="0"/>
              </a:spcAft>
              <a:buNone/>
            </a:pPr>
            <a:r>
              <a:rPr lang="ru" sz="1371" u="sng">
                <a:solidFill>
                  <a:schemeClr val="hlink"/>
                </a:solidFill>
                <a:hlinkClick r:id="rId3"/>
              </a:rPr>
              <a:t>https://www.ipu.ru/education/sec</a:t>
            </a:r>
            <a:endParaRPr sz="1371"/>
          </a:p>
          <a:p>
            <a:pPr indent="0" lvl="0" marL="0" rtl="0" algn="l">
              <a:spcBef>
                <a:spcPts val="0"/>
              </a:spcBef>
              <a:spcAft>
                <a:spcPts val="0"/>
              </a:spcAft>
              <a:buNone/>
            </a:pPr>
            <a:r>
              <a:rPr lang="ru" sz="1371" u="sng">
                <a:solidFill>
                  <a:schemeClr val="hlink"/>
                </a:solidFill>
                <a:hlinkClick r:id="rId4"/>
              </a:rPr>
              <a:t>https://www.ipu.ru/science/academic_council/scientific_council_documents</a:t>
            </a:r>
            <a:endParaRPr sz="1371"/>
          </a:p>
          <a:p>
            <a:pPr indent="0" lvl="0" marL="0" rtl="0" algn="l">
              <a:spcBef>
                <a:spcPts val="0"/>
              </a:spcBef>
              <a:spcAft>
                <a:spcPts val="1200"/>
              </a:spcAft>
              <a:buNone/>
            </a:pPr>
            <a:r>
              <a:t/>
            </a:r>
            <a:endParaRPr/>
          </a:p>
        </p:txBody>
      </p:sp>
      <p:cxnSp>
        <p:nvCxnSpPr>
          <p:cNvPr id="257" name="Google Shape;257;p38"/>
          <p:cNvCxnSpPr/>
          <p:nvPr/>
        </p:nvCxnSpPr>
        <p:spPr>
          <a:xfrm>
            <a:off x="393525" y="3711675"/>
            <a:ext cx="3406200" cy="6000"/>
          </a:xfrm>
          <a:prstGeom prst="straightConnector1">
            <a:avLst/>
          </a:prstGeom>
          <a:noFill/>
          <a:ln cap="flat" cmpd="sng" w="9525">
            <a:solidFill>
              <a:schemeClr val="dk1"/>
            </a:solidFill>
            <a:prstDash val="solid"/>
            <a:round/>
            <a:headEnd len="med" w="med" type="none"/>
            <a:tailEnd len="med" w="med" type="none"/>
          </a:ln>
        </p:spPr>
      </p:cxnSp>
      <p:sp>
        <p:nvSpPr>
          <p:cNvPr id="258" name="Google Shape;258;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pic>
        <p:nvPicPr>
          <p:cNvPr id="263" name="Google Shape;263;p39"/>
          <p:cNvPicPr preferRelativeResize="0"/>
          <p:nvPr/>
        </p:nvPicPr>
        <p:blipFill>
          <a:blip r:embed="rId3">
            <a:alphaModFix/>
          </a:blip>
          <a:stretch>
            <a:fillRect/>
          </a:stretch>
        </p:blipFill>
        <p:spPr>
          <a:xfrm>
            <a:off x="153450" y="96650"/>
            <a:ext cx="6097575" cy="4362500"/>
          </a:xfrm>
          <a:prstGeom prst="rect">
            <a:avLst/>
          </a:prstGeom>
          <a:noFill/>
          <a:ln>
            <a:noFill/>
          </a:ln>
        </p:spPr>
      </p:pic>
      <p:sp>
        <p:nvSpPr>
          <p:cNvPr id="264" name="Google Shape;264;p39"/>
          <p:cNvSpPr txBox="1"/>
          <p:nvPr>
            <p:ph idx="4294967295" type="body"/>
          </p:nvPr>
        </p:nvSpPr>
        <p:spPr>
          <a:xfrm>
            <a:off x="6258225" y="197575"/>
            <a:ext cx="2885700" cy="44886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Арзамасский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4"/>
              </a:rPr>
              <a:t>АПИ</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Волгоградский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5"/>
              </a:rPr>
              <a:t>ВолГУ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Воронежский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6"/>
              </a:rPr>
              <a:t>ВГАСУ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Казанский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7"/>
              </a:rPr>
              <a:t>КГТУ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Курский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8"/>
              </a:rPr>
              <a:t>ЮЗГУ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Липецкий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9"/>
              </a:rPr>
              <a:t>ЛГТУ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Магнитогорский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10"/>
              </a:rPr>
              <a:t>МаГТУ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Пермский </a:t>
            </a:r>
            <a:r>
              <a:rPr lang="ru">
                <a:solidFill>
                  <a:srgbClr val="555555"/>
                </a:solidFill>
                <a:latin typeface="Arial"/>
                <a:ea typeface="Arial"/>
                <a:cs typeface="Arial"/>
                <a:sym typeface="Arial"/>
              </a:rPr>
              <a:t>(на базе </a:t>
            </a:r>
            <a:r>
              <a:rPr lang="ru" u="sng">
                <a:solidFill>
                  <a:schemeClr val="hlink"/>
                </a:solidFill>
                <a:latin typeface="Arial"/>
                <a:ea typeface="Arial"/>
                <a:cs typeface="Arial"/>
                <a:sym typeface="Arial"/>
                <a:hlinkClick r:id="rId11"/>
              </a:rPr>
              <a:t>ПГТУ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Самарский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12"/>
              </a:rPr>
              <a:t>СГАУ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Старооскольский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13"/>
              </a:rPr>
              <a:t>СТИ</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Тамбовский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14"/>
              </a:rPr>
              <a:t>ТГТУ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Тверской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15"/>
              </a:rPr>
              <a:t>ТвГТУ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0"/>
              </a:spcAft>
              <a:buNone/>
            </a:pPr>
            <a:r>
              <a:rPr lang="ru">
                <a:solidFill>
                  <a:srgbClr val="000000"/>
                </a:solidFill>
                <a:latin typeface="Arial"/>
                <a:ea typeface="Arial"/>
                <a:cs typeface="Arial"/>
                <a:sym typeface="Arial"/>
              </a:rPr>
              <a:t>Уфимский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16"/>
              </a:rPr>
              <a:t>УГАТУ</a:t>
            </a:r>
            <a:r>
              <a:rPr lang="ru">
                <a:solidFill>
                  <a:srgbClr val="555555"/>
                </a:solidFill>
                <a:latin typeface="Arial"/>
                <a:ea typeface="Arial"/>
                <a:cs typeface="Arial"/>
                <a:sym typeface="Arial"/>
              </a:rPr>
              <a:t>)</a:t>
            </a:r>
            <a:endParaRPr>
              <a:solidFill>
                <a:srgbClr val="555555"/>
              </a:solidFill>
              <a:latin typeface="Arial"/>
              <a:ea typeface="Arial"/>
              <a:cs typeface="Arial"/>
              <a:sym typeface="Arial"/>
            </a:endParaRPr>
          </a:p>
          <a:p>
            <a:pPr indent="0" lvl="0" marL="0" rtl="0" algn="l">
              <a:lnSpc>
                <a:spcPct val="150000"/>
              </a:lnSpc>
              <a:spcBef>
                <a:spcPts val="0"/>
              </a:spcBef>
              <a:spcAft>
                <a:spcPts val="1200"/>
              </a:spcAft>
              <a:buNone/>
            </a:pPr>
            <a:r>
              <a:rPr lang="ru">
                <a:solidFill>
                  <a:srgbClr val="000000"/>
                </a:solidFill>
                <a:latin typeface="Arial"/>
                <a:ea typeface="Arial"/>
                <a:cs typeface="Arial"/>
                <a:sym typeface="Arial"/>
              </a:rPr>
              <a:t>Южно-Уральский</a:t>
            </a:r>
            <a:r>
              <a:rPr lang="ru">
                <a:solidFill>
                  <a:srgbClr val="555555"/>
                </a:solidFill>
                <a:latin typeface="Arial"/>
                <a:ea typeface="Arial"/>
                <a:cs typeface="Arial"/>
                <a:sym typeface="Arial"/>
              </a:rPr>
              <a:t> (на базе </a:t>
            </a:r>
            <a:r>
              <a:rPr lang="ru" u="sng">
                <a:solidFill>
                  <a:schemeClr val="hlink"/>
                </a:solidFill>
                <a:latin typeface="Arial"/>
                <a:ea typeface="Arial"/>
                <a:cs typeface="Arial"/>
                <a:sym typeface="Arial"/>
                <a:hlinkClick r:id="rId17"/>
              </a:rPr>
              <a:t>ЮУрГУ</a:t>
            </a:r>
            <a:r>
              <a:rPr lang="ru">
                <a:solidFill>
                  <a:srgbClr val="555555"/>
                </a:solidFill>
                <a:latin typeface="Arial"/>
                <a:ea typeface="Arial"/>
                <a:cs typeface="Arial"/>
                <a:sym typeface="Arial"/>
              </a:rPr>
              <a:t>)</a:t>
            </a:r>
            <a:endParaRPr/>
          </a:p>
        </p:txBody>
      </p:sp>
      <p:sp>
        <p:nvSpPr>
          <p:cNvPr id="265" name="Google Shape;265;p39"/>
          <p:cNvSpPr txBox="1"/>
          <p:nvPr>
            <p:ph idx="4294967295" type="body"/>
          </p:nvPr>
        </p:nvSpPr>
        <p:spPr>
          <a:xfrm>
            <a:off x="77250" y="4442550"/>
            <a:ext cx="5427300" cy="70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770"/>
              <a:buNone/>
            </a:pPr>
            <a:r>
              <a:rPr lang="ru" sz="1100">
                <a:solidFill>
                  <a:srgbClr val="000000"/>
                </a:solidFill>
                <a:latin typeface="Arial"/>
                <a:ea typeface="Arial"/>
                <a:cs typeface="Arial"/>
                <a:sym typeface="Arial"/>
              </a:rPr>
              <a:t>+Инновационный НОЦ (МАИ) +Инновационный НОЦ (МГТУ)</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770"/>
              <a:buNone/>
            </a:pPr>
            <a:r>
              <a:rPr lang="ru" sz="1100">
                <a:solidFill>
                  <a:srgbClr val="000000"/>
                </a:solidFill>
                <a:latin typeface="Arial"/>
                <a:ea typeface="Arial"/>
                <a:cs typeface="Arial"/>
                <a:sym typeface="Arial"/>
              </a:rPr>
              <a:t>+НОЦ «Системный анализ в управлении» ( МИФИ)</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770"/>
              <a:buNone/>
            </a:pPr>
            <a:r>
              <a:rPr lang="ru" sz="1100">
                <a:solidFill>
                  <a:srgbClr val="000000"/>
                </a:solidFill>
                <a:latin typeface="Arial"/>
                <a:ea typeface="Arial"/>
                <a:cs typeface="Arial"/>
                <a:sym typeface="Arial"/>
              </a:rPr>
              <a:t>+НОЦ «Интеллектуальные системы управления» совместно с МФТИ</a:t>
            </a:r>
            <a:endParaRPr sz="1100"/>
          </a:p>
        </p:txBody>
      </p:sp>
      <p:sp>
        <p:nvSpPr>
          <p:cNvPr id="266" name="Google Shape;266;p39"/>
          <p:cNvSpPr txBox="1"/>
          <p:nvPr>
            <p:ph type="title"/>
          </p:nvPr>
        </p:nvSpPr>
        <p:spPr>
          <a:xfrm>
            <a:off x="295625" y="197575"/>
            <a:ext cx="3765300" cy="623700"/>
          </a:xfrm>
          <a:prstGeom prst="rect">
            <a:avLst/>
          </a:prstGeom>
          <a:solidFill>
            <a:schemeClr val="lt1"/>
          </a:solidFill>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ru"/>
              <a:t>География НОЦ</a:t>
            </a:r>
            <a:r>
              <a:rPr lang="ru"/>
              <a:t> </a:t>
            </a:r>
            <a:endParaRPr/>
          </a:p>
        </p:txBody>
      </p:sp>
      <p:sp>
        <p:nvSpPr>
          <p:cNvPr id="267" name="Google Shape;267;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0"/>
          <p:cNvSpPr txBox="1"/>
          <p:nvPr>
            <p:ph type="title"/>
          </p:nvPr>
        </p:nvSpPr>
        <p:spPr>
          <a:xfrm>
            <a:off x="311700" y="247775"/>
            <a:ext cx="8520600" cy="623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ru"/>
              <a:t>Статистика конкурса</a:t>
            </a:r>
            <a:br>
              <a:rPr lang="ru"/>
            </a:br>
            <a:r>
              <a:rPr lang="ru" sz="2300"/>
              <a:t>2008 г. - н.в.</a:t>
            </a:r>
            <a:endParaRPr sz="2300"/>
          </a:p>
        </p:txBody>
      </p:sp>
      <p:sp>
        <p:nvSpPr>
          <p:cNvPr id="273" name="Google Shape;273;p40"/>
          <p:cNvSpPr txBox="1"/>
          <p:nvPr>
            <p:ph idx="4294967295" type="body"/>
          </p:nvPr>
        </p:nvSpPr>
        <p:spPr>
          <a:xfrm>
            <a:off x="311700" y="1267775"/>
            <a:ext cx="5013000" cy="15486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ru" sz="1600"/>
              <a:t>178 работ из 16 организаций;</a:t>
            </a:r>
            <a:endParaRPr sz="1600"/>
          </a:p>
          <a:p>
            <a:pPr indent="-330200" lvl="0" marL="457200" rtl="0" algn="l">
              <a:spcBef>
                <a:spcPts val="0"/>
              </a:spcBef>
              <a:spcAft>
                <a:spcPts val="0"/>
              </a:spcAft>
              <a:buSzPts val="1600"/>
              <a:buChar char="●"/>
            </a:pPr>
            <a:r>
              <a:rPr lang="ru" sz="1600"/>
              <a:t>Из них:	- 100 работ студентов</a:t>
            </a:r>
            <a:br>
              <a:rPr lang="ru" sz="1600"/>
            </a:br>
            <a:r>
              <a:rPr lang="ru" sz="1600"/>
              <a:t>		- 47 работ аспирантов</a:t>
            </a:r>
            <a:br>
              <a:rPr lang="ru" sz="1600"/>
            </a:br>
            <a:r>
              <a:rPr lang="ru" sz="1600"/>
              <a:t>		- 31 работа сотрудников</a:t>
            </a:r>
            <a:endParaRPr sz="1600"/>
          </a:p>
        </p:txBody>
      </p:sp>
      <p:pic>
        <p:nvPicPr>
          <p:cNvPr id="274" name="Google Shape;274;p40"/>
          <p:cNvPicPr preferRelativeResize="0"/>
          <p:nvPr/>
        </p:nvPicPr>
        <p:blipFill>
          <a:blip r:embed="rId3">
            <a:alphaModFix/>
          </a:blip>
          <a:stretch>
            <a:fillRect/>
          </a:stretch>
        </p:blipFill>
        <p:spPr>
          <a:xfrm>
            <a:off x="5677813" y="2620275"/>
            <a:ext cx="3113074" cy="2245535"/>
          </a:xfrm>
          <a:prstGeom prst="rect">
            <a:avLst/>
          </a:prstGeom>
          <a:noFill/>
          <a:ln>
            <a:noFill/>
          </a:ln>
        </p:spPr>
      </p:pic>
      <p:cxnSp>
        <p:nvCxnSpPr>
          <p:cNvPr id="275" name="Google Shape;275;p40"/>
          <p:cNvCxnSpPr/>
          <p:nvPr/>
        </p:nvCxnSpPr>
        <p:spPr>
          <a:xfrm>
            <a:off x="404425" y="761600"/>
            <a:ext cx="3406200" cy="6000"/>
          </a:xfrm>
          <a:prstGeom prst="straightConnector1">
            <a:avLst/>
          </a:prstGeom>
          <a:noFill/>
          <a:ln cap="flat" cmpd="sng" w="9525">
            <a:solidFill>
              <a:schemeClr val="lt1"/>
            </a:solidFill>
            <a:prstDash val="solid"/>
            <a:round/>
            <a:headEnd len="med" w="med" type="none"/>
            <a:tailEnd len="med" w="med" type="none"/>
          </a:ln>
        </p:spPr>
      </p:cxnSp>
      <p:sp>
        <p:nvSpPr>
          <p:cNvPr id="276" name="Google Shape;276;p40"/>
          <p:cNvSpPr/>
          <p:nvPr/>
        </p:nvSpPr>
        <p:spPr>
          <a:xfrm>
            <a:off x="5470425" y="0"/>
            <a:ext cx="3673500" cy="131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278" name="Google Shape;278;p40"/>
          <p:cNvPicPr preferRelativeResize="0"/>
          <p:nvPr/>
        </p:nvPicPr>
        <p:blipFill>
          <a:blip r:embed="rId4">
            <a:alphaModFix/>
          </a:blip>
          <a:stretch>
            <a:fillRect/>
          </a:stretch>
        </p:blipFill>
        <p:spPr>
          <a:xfrm>
            <a:off x="5643700" y="129975"/>
            <a:ext cx="3181281" cy="2342600"/>
          </a:xfrm>
          <a:prstGeom prst="rect">
            <a:avLst/>
          </a:prstGeom>
          <a:noFill/>
          <a:ln>
            <a:noFill/>
          </a:ln>
        </p:spPr>
      </p:pic>
      <p:graphicFrame>
        <p:nvGraphicFramePr>
          <p:cNvPr id="279" name="Google Shape;279;p40"/>
          <p:cNvGraphicFramePr/>
          <p:nvPr/>
        </p:nvGraphicFramePr>
        <p:xfrm>
          <a:off x="580475" y="2620280"/>
          <a:ext cx="3000000" cy="3000000"/>
        </p:xfrm>
        <a:graphic>
          <a:graphicData uri="http://schemas.openxmlformats.org/drawingml/2006/table">
            <a:tbl>
              <a:tblPr>
                <a:noFill/>
                <a:tableStyleId>{B15E0DA1-5CD0-4B83-AB75-BF4B646C08E0}</a:tableStyleId>
              </a:tblPr>
              <a:tblGrid>
                <a:gridCol w="308000"/>
                <a:gridCol w="1893575"/>
              </a:tblGrid>
              <a:tr h="292825">
                <a:tc>
                  <a:txBody>
                    <a:bodyPr/>
                    <a:lstStyle/>
                    <a:p>
                      <a:pPr indent="0" lvl="0" marL="0" rtl="0" algn="ctr">
                        <a:lnSpc>
                          <a:spcPct val="100000"/>
                        </a:lnSpc>
                        <a:spcBef>
                          <a:spcPts val="0"/>
                        </a:spcBef>
                        <a:spcAft>
                          <a:spcPts val="0"/>
                        </a:spcAft>
                        <a:buNone/>
                      </a:pPr>
                      <a:r>
                        <a:rPr lang="ru" sz="1200">
                          <a:solidFill>
                            <a:srgbClr val="434343"/>
                          </a:solidFill>
                          <a:latin typeface="Lato"/>
                          <a:ea typeface="Lato"/>
                          <a:cs typeface="Lato"/>
                          <a:sym typeface="Lato"/>
                        </a:rPr>
                        <a:t>83</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ru" sz="1200">
                          <a:solidFill>
                            <a:srgbClr val="434343"/>
                          </a:solidFill>
                          <a:latin typeface="Lato"/>
                          <a:ea typeface="Lato"/>
                          <a:cs typeface="Lato"/>
                          <a:sym typeface="Lato"/>
                        </a:rPr>
                        <a:t>Липецк ЛГТУ</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00000"/>
                        </a:lnSpc>
                        <a:spcBef>
                          <a:spcPts val="0"/>
                        </a:spcBef>
                        <a:spcAft>
                          <a:spcPts val="0"/>
                        </a:spcAft>
                        <a:buNone/>
                      </a:pPr>
                      <a:r>
                        <a:rPr lang="ru" sz="1200">
                          <a:solidFill>
                            <a:srgbClr val="434343"/>
                          </a:solidFill>
                          <a:latin typeface="Lato"/>
                          <a:ea typeface="Lato"/>
                          <a:cs typeface="Lato"/>
                          <a:sym typeface="Lato"/>
                        </a:rPr>
                        <a:t>40</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ru" sz="1200">
                          <a:solidFill>
                            <a:srgbClr val="434343"/>
                          </a:solidFill>
                          <a:latin typeface="Lato"/>
                          <a:ea typeface="Lato"/>
                          <a:cs typeface="Lato"/>
                          <a:sym typeface="Lato"/>
                        </a:rPr>
                        <a:t>Старый Оскол МИСиС</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00000"/>
                        </a:lnSpc>
                        <a:spcBef>
                          <a:spcPts val="0"/>
                        </a:spcBef>
                        <a:spcAft>
                          <a:spcPts val="0"/>
                        </a:spcAft>
                        <a:buNone/>
                      </a:pPr>
                      <a:r>
                        <a:rPr lang="ru" sz="1200">
                          <a:solidFill>
                            <a:srgbClr val="434343"/>
                          </a:solidFill>
                          <a:latin typeface="Lato"/>
                          <a:ea typeface="Lato"/>
                          <a:cs typeface="Lato"/>
                          <a:sym typeface="Lato"/>
                        </a:rPr>
                        <a:t>15</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ru" sz="1200">
                          <a:solidFill>
                            <a:srgbClr val="434343"/>
                          </a:solidFill>
                          <a:latin typeface="Lato"/>
                          <a:ea typeface="Lato"/>
                          <a:cs typeface="Lato"/>
                          <a:sym typeface="Lato"/>
                        </a:rPr>
                        <a:t>Пермь</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00000"/>
                        </a:lnSpc>
                        <a:spcBef>
                          <a:spcPts val="0"/>
                        </a:spcBef>
                        <a:spcAft>
                          <a:spcPts val="0"/>
                        </a:spcAft>
                        <a:buNone/>
                      </a:pPr>
                      <a:r>
                        <a:rPr lang="ru" sz="1200">
                          <a:solidFill>
                            <a:srgbClr val="434343"/>
                          </a:solidFill>
                          <a:latin typeface="Lato"/>
                          <a:ea typeface="Lato"/>
                          <a:cs typeface="Lato"/>
                          <a:sym typeface="Lato"/>
                        </a:rPr>
                        <a:t>9</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ru" sz="1200">
                          <a:solidFill>
                            <a:srgbClr val="434343"/>
                          </a:solidFill>
                          <a:latin typeface="Lato"/>
                          <a:ea typeface="Lato"/>
                          <a:cs typeface="Lato"/>
                          <a:sym typeface="Lato"/>
                        </a:rPr>
                        <a:t>Самара</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00000"/>
                        </a:lnSpc>
                        <a:spcBef>
                          <a:spcPts val="0"/>
                        </a:spcBef>
                        <a:spcAft>
                          <a:spcPts val="0"/>
                        </a:spcAft>
                        <a:buNone/>
                      </a:pPr>
                      <a:r>
                        <a:rPr lang="ru" sz="1200">
                          <a:solidFill>
                            <a:srgbClr val="434343"/>
                          </a:solidFill>
                          <a:latin typeface="Lato"/>
                          <a:ea typeface="Lato"/>
                          <a:cs typeface="Lato"/>
                          <a:sym typeface="Lato"/>
                        </a:rPr>
                        <a:t>5</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ru" sz="1200">
                          <a:solidFill>
                            <a:srgbClr val="434343"/>
                          </a:solidFill>
                          <a:latin typeface="Lato"/>
                          <a:ea typeface="Lato"/>
                          <a:cs typeface="Lato"/>
                          <a:sym typeface="Lato"/>
                        </a:rPr>
                        <a:t>Воронеж ВГАСУ</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00000"/>
                        </a:lnSpc>
                        <a:spcBef>
                          <a:spcPts val="0"/>
                        </a:spcBef>
                        <a:spcAft>
                          <a:spcPts val="0"/>
                        </a:spcAft>
                        <a:buNone/>
                      </a:pPr>
                      <a:r>
                        <a:rPr lang="ru" sz="1200">
                          <a:solidFill>
                            <a:srgbClr val="434343"/>
                          </a:solidFill>
                          <a:latin typeface="Lato"/>
                          <a:ea typeface="Lato"/>
                          <a:cs typeface="Lato"/>
                          <a:sym typeface="Lato"/>
                        </a:rPr>
                        <a:t>4</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ru" sz="1200">
                          <a:solidFill>
                            <a:srgbClr val="434343"/>
                          </a:solidFill>
                          <a:latin typeface="Lato"/>
                          <a:ea typeface="Lato"/>
                          <a:cs typeface="Lato"/>
                          <a:sym typeface="Lato"/>
                        </a:rPr>
                        <a:t>Арзамас АПИ НГТУ</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00000"/>
                        </a:lnSpc>
                        <a:spcBef>
                          <a:spcPts val="0"/>
                        </a:spcBef>
                        <a:spcAft>
                          <a:spcPts val="0"/>
                        </a:spcAft>
                        <a:buNone/>
                      </a:pPr>
                      <a:r>
                        <a:rPr lang="ru" sz="1200">
                          <a:solidFill>
                            <a:srgbClr val="434343"/>
                          </a:solidFill>
                          <a:latin typeface="Lato"/>
                          <a:ea typeface="Lato"/>
                          <a:cs typeface="Lato"/>
                          <a:sym typeface="Lato"/>
                        </a:rPr>
                        <a:t>4</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ru" sz="1200">
                          <a:solidFill>
                            <a:srgbClr val="434343"/>
                          </a:solidFill>
                          <a:latin typeface="Lato"/>
                          <a:ea typeface="Lato"/>
                          <a:cs typeface="Lato"/>
                          <a:sym typeface="Lato"/>
                        </a:rPr>
                        <a:t>Ижевск</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00000"/>
                        </a:lnSpc>
                        <a:spcBef>
                          <a:spcPts val="0"/>
                        </a:spcBef>
                        <a:spcAft>
                          <a:spcPts val="0"/>
                        </a:spcAft>
                        <a:buNone/>
                      </a:pPr>
                      <a:r>
                        <a:rPr lang="ru" sz="1200">
                          <a:solidFill>
                            <a:srgbClr val="434343"/>
                          </a:solidFill>
                          <a:latin typeface="Lato"/>
                          <a:ea typeface="Lato"/>
                          <a:cs typeface="Lato"/>
                          <a:sym typeface="Lato"/>
                        </a:rPr>
                        <a:t>4</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ru" sz="1200">
                          <a:solidFill>
                            <a:srgbClr val="434343"/>
                          </a:solidFill>
                          <a:latin typeface="Lato"/>
                          <a:ea typeface="Lato"/>
                          <a:cs typeface="Lato"/>
                          <a:sym typeface="Lato"/>
                        </a:rPr>
                        <a:t>ИПУ</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280" name="Google Shape;280;p40"/>
          <p:cNvGraphicFramePr/>
          <p:nvPr/>
        </p:nvGraphicFramePr>
        <p:xfrm>
          <a:off x="2922800" y="2621243"/>
          <a:ext cx="3000000" cy="3000000"/>
        </p:xfrm>
        <a:graphic>
          <a:graphicData uri="http://schemas.openxmlformats.org/drawingml/2006/table">
            <a:tbl>
              <a:tblPr>
                <a:noFill/>
                <a:tableStyleId>{B15E0DA1-5CD0-4B83-AB75-BF4B646C08E0}</a:tableStyleId>
              </a:tblPr>
              <a:tblGrid>
                <a:gridCol w="308000"/>
                <a:gridCol w="1893575"/>
              </a:tblGrid>
              <a:tr h="96725">
                <a:tc>
                  <a:txBody>
                    <a:bodyPr/>
                    <a:lstStyle/>
                    <a:p>
                      <a:pPr indent="0" lvl="0" marL="0" rtl="0" algn="ctr">
                        <a:lnSpc>
                          <a:spcPct val="115000"/>
                        </a:lnSpc>
                        <a:spcBef>
                          <a:spcPts val="0"/>
                        </a:spcBef>
                        <a:spcAft>
                          <a:spcPts val="0"/>
                        </a:spcAft>
                        <a:buNone/>
                      </a:pPr>
                      <a:r>
                        <a:rPr lang="ru" sz="1200">
                          <a:solidFill>
                            <a:srgbClr val="434343"/>
                          </a:solidFill>
                          <a:latin typeface="Lato"/>
                          <a:ea typeface="Lato"/>
                          <a:cs typeface="Lato"/>
                          <a:sym typeface="Lato"/>
                        </a:rPr>
                        <a:t>4</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ru" sz="1200">
                          <a:solidFill>
                            <a:srgbClr val="434343"/>
                          </a:solidFill>
                          <a:latin typeface="Lato"/>
                          <a:ea typeface="Lato"/>
                          <a:cs typeface="Lato"/>
                          <a:sym typeface="Lato"/>
                        </a:rPr>
                        <a:t>Уфа УГАТУ</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15000"/>
                        </a:lnSpc>
                        <a:spcBef>
                          <a:spcPts val="0"/>
                        </a:spcBef>
                        <a:spcAft>
                          <a:spcPts val="0"/>
                        </a:spcAft>
                        <a:buNone/>
                      </a:pPr>
                      <a:r>
                        <a:rPr lang="ru" sz="1200">
                          <a:solidFill>
                            <a:srgbClr val="434343"/>
                          </a:solidFill>
                          <a:latin typeface="Lato"/>
                          <a:ea typeface="Lato"/>
                          <a:cs typeface="Lato"/>
                          <a:sym typeface="Lato"/>
                        </a:rPr>
                        <a:t>3</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ru" sz="1200">
                          <a:solidFill>
                            <a:srgbClr val="434343"/>
                          </a:solidFill>
                          <a:latin typeface="Lato"/>
                          <a:ea typeface="Lato"/>
                          <a:cs typeface="Lato"/>
                          <a:sym typeface="Lato"/>
                        </a:rPr>
                        <a:t>Красноярск СФУ</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15000"/>
                        </a:lnSpc>
                        <a:spcBef>
                          <a:spcPts val="0"/>
                        </a:spcBef>
                        <a:spcAft>
                          <a:spcPts val="0"/>
                        </a:spcAft>
                        <a:buNone/>
                      </a:pPr>
                      <a:r>
                        <a:rPr lang="ru" sz="1200">
                          <a:solidFill>
                            <a:srgbClr val="434343"/>
                          </a:solidFill>
                          <a:latin typeface="Lato"/>
                          <a:ea typeface="Lato"/>
                          <a:cs typeface="Lato"/>
                          <a:sym typeface="Lato"/>
                        </a:rPr>
                        <a:t>2</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ru" sz="1200">
                          <a:solidFill>
                            <a:srgbClr val="434343"/>
                          </a:solidFill>
                          <a:latin typeface="Lato"/>
                          <a:ea typeface="Lato"/>
                          <a:cs typeface="Lato"/>
                          <a:sym typeface="Lato"/>
                        </a:rPr>
                        <a:t>Казань КНИТУ-КАИ</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15000"/>
                        </a:lnSpc>
                        <a:spcBef>
                          <a:spcPts val="0"/>
                        </a:spcBef>
                        <a:spcAft>
                          <a:spcPts val="0"/>
                        </a:spcAft>
                        <a:buNone/>
                      </a:pPr>
                      <a:r>
                        <a:rPr lang="ru" sz="1200">
                          <a:solidFill>
                            <a:srgbClr val="434343"/>
                          </a:solidFill>
                          <a:latin typeface="Lato"/>
                          <a:ea typeface="Lato"/>
                          <a:cs typeface="Lato"/>
                          <a:sym typeface="Lato"/>
                        </a:rPr>
                        <a:t>1</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ru" sz="1200">
                          <a:solidFill>
                            <a:srgbClr val="434343"/>
                          </a:solidFill>
                          <a:latin typeface="Lato"/>
                          <a:ea typeface="Lato"/>
                          <a:cs typeface="Lato"/>
                          <a:sym typeface="Lato"/>
                        </a:rPr>
                        <a:t>Волгоградский ГУ</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15000"/>
                        </a:lnSpc>
                        <a:spcBef>
                          <a:spcPts val="0"/>
                        </a:spcBef>
                        <a:spcAft>
                          <a:spcPts val="0"/>
                        </a:spcAft>
                        <a:buNone/>
                      </a:pPr>
                      <a:r>
                        <a:rPr lang="ru" sz="1200">
                          <a:solidFill>
                            <a:srgbClr val="434343"/>
                          </a:solidFill>
                          <a:latin typeface="Lato"/>
                          <a:ea typeface="Lato"/>
                          <a:cs typeface="Lato"/>
                          <a:sym typeface="Lato"/>
                        </a:rPr>
                        <a:t>1</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ru" sz="1200">
                          <a:solidFill>
                            <a:srgbClr val="434343"/>
                          </a:solidFill>
                          <a:latin typeface="Lato"/>
                          <a:ea typeface="Lato"/>
                          <a:cs typeface="Lato"/>
                          <a:sym typeface="Lato"/>
                        </a:rPr>
                        <a:t>Екатеринбург УрГУ</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15000"/>
                        </a:lnSpc>
                        <a:spcBef>
                          <a:spcPts val="0"/>
                        </a:spcBef>
                        <a:spcAft>
                          <a:spcPts val="0"/>
                        </a:spcAft>
                        <a:buNone/>
                      </a:pPr>
                      <a:r>
                        <a:rPr lang="ru" sz="1200">
                          <a:solidFill>
                            <a:srgbClr val="434343"/>
                          </a:solidFill>
                          <a:latin typeface="Lato"/>
                          <a:ea typeface="Lato"/>
                          <a:cs typeface="Lato"/>
                          <a:sym typeface="Lato"/>
                        </a:rPr>
                        <a:t>1</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ru" sz="1200">
                          <a:solidFill>
                            <a:srgbClr val="434343"/>
                          </a:solidFill>
                          <a:latin typeface="Lato"/>
                          <a:ea typeface="Lato"/>
                          <a:cs typeface="Lato"/>
                          <a:sym typeface="Lato"/>
                        </a:rPr>
                        <a:t>МГТУ им. Баумана</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15000"/>
                        </a:lnSpc>
                        <a:spcBef>
                          <a:spcPts val="0"/>
                        </a:spcBef>
                        <a:spcAft>
                          <a:spcPts val="0"/>
                        </a:spcAft>
                        <a:buNone/>
                      </a:pPr>
                      <a:r>
                        <a:rPr lang="ru" sz="1200">
                          <a:solidFill>
                            <a:srgbClr val="434343"/>
                          </a:solidFill>
                          <a:latin typeface="Lato"/>
                          <a:ea typeface="Lato"/>
                          <a:cs typeface="Lato"/>
                          <a:sym typeface="Lato"/>
                        </a:rPr>
                        <a:t>1</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ru" sz="1200">
                          <a:solidFill>
                            <a:srgbClr val="434343"/>
                          </a:solidFill>
                          <a:latin typeface="Lato"/>
                          <a:ea typeface="Lato"/>
                          <a:cs typeface="Lato"/>
                          <a:sym typeface="Lato"/>
                        </a:rPr>
                        <a:t>МФТИ</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92825">
                <a:tc>
                  <a:txBody>
                    <a:bodyPr/>
                    <a:lstStyle/>
                    <a:p>
                      <a:pPr indent="0" lvl="0" marL="0" rtl="0" algn="ctr">
                        <a:lnSpc>
                          <a:spcPct val="115000"/>
                        </a:lnSpc>
                        <a:spcBef>
                          <a:spcPts val="0"/>
                        </a:spcBef>
                        <a:spcAft>
                          <a:spcPts val="0"/>
                        </a:spcAft>
                        <a:buNone/>
                      </a:pPr>
                      <a:r>
                        <a:rPr lang="ru" sz="1200">
                          <a:solidFill>
                            <a:srgbClr val="434343"/>
                          </a:solidFill>
                          <a:latin typeface="Lato"/>
                          <a:ea typeface="Lato"/>
                          <a:cs typeface="Lato"/>
                          <a:sym typeface="Lato"/>
                        </a:rPr>
                        <a:t>1</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ru" sz="1200">
                          <a:solidFill>
                            <a:srgbClr val="434343"/>
                          </a:solidFill>
                          <a:latin typeface="Lato"/>
                          <a:ea typeface="Lato"/>
                          <a:cs typeface="Lato"/>
                          <a:sym typeface="Lato"/>
                        </a:rPr>
                        <a:t>Новокузнецк</a:t>
                      </a:r>
                      <a:endParaRPr sz="1200">
                        <a:solidFill>
                          <a:srgbClr val="434343"/>
                        </a:solidFill>
                        <a:latin typeface="Lato"/>
                        <a:ea typeface="Lato"/>
                        <a:cs typeface="Lato"/>
                        <a:sym typeface="Lato"/>
                      </a:endParaRPr>
                    </a:p>
                  </a:txBody>
                  <a:tcPr marT="54000" marB="54000" marR="54000" marL="540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1"/>
          <p:cNvSpPr txBox="1"/>
          <p:nvPr>
            <p:ph type="title"/>
          </p:nvPr>
        </p:nvSpPr>
        <p:spPr>
          <a:xfrm>
            <a:off x="311700" y="247775"/>
            <a:ext cx="8520600" cy="623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ru"/>
              <a:t>Статистика конкурса</a:t>
            </a:r>
            <a:br>
              <a:rPr lang="ru"/>
            </a:br>
            <a:r>
              <a:rPr lang="ru" sz="2300"/>
              <a:t>Рецензенты</a:t>
            </a:r>
            <a:endParaRPr sz="2300"/>
          </a:p>
        </p:txBody>
      </p:sp>
      <p:sp>
        <p:nvSpPr>
          <p:cNvPr id="286" name="Google Shape;286;p41"/>
          <p:cNvSpPr txBox="1"/>
          <p:nvPr>
            <p:ph idx="4294967295" type="body"/>
          </p:nvPr>
        </p:nvSpPr>
        <p:spPr>
          <a:xfrm>
            <a:off x="311700" y="1267775"/>
            <a:ext cx="7349100" cy="1548600"/>
          </a:xfrm>
          <a:prstGeom prst="rect">
            <a:avLst/>
          </a:prstGeom>
        </p:spPr>
        <p:txBody>
          <a:bodyPr anchorCtr="0" anchor="t" bIns="91425" lIns="91425" spcFirstLastPara="1" rIns="91425" wrap="square" tIns="91425">
            <a:normAutofit/>
          </a:bodyPr>
          <a:lstStyle/>
          <a:p>
            <a:pPr indent="-330200" lvl="0" marL="457200" rtl="0" algn="l">
              <a:lnSpc>
                <a:spcPct val="100000"/>
              </a:lnSpc>
              <a:spcBef>
                <a:spcPts val="0"/>
              </a:spcBef>
              <a:spcAft>
                <a:spcPts val="0"/>
              </a:spcAft>
              <a:buClr>
                <a:srgbClr val="000000"/>
              </a:buClr>
              <a:buSzPts val="1600"/>
              <a:buFont typeface="Arial"/>
              <a:buChar char="●"/>
            </a:pPr>
            <a:r>
              <a:rPr lang="ru" sz="1600">
                <a:solidFill>
                  <a:srgbClr val="000000"/>
                </a:solidFill>
                <a:latin typeface="Arial"/>
                <a:ea typeface="Arial"/>
                <a:cs typeface="Arial"/>
                <a:sym typeface="Arial"/>
              </a:rPr>
              <a:t>За всю историю конкурса в качестве рецензентов задействовано </a:t>
            </a:r>
            <a:br>
              <a:rPr lang="ru" sz="1600">
                <a:solidFill>
                  <a:srgbClr val="000000"/>
                </a:solidFill>
                <a:latin typeface="Arial"/>
                <a:ea typeface="Arial"/>
                <a:cs typeface="Arial"/>
                <a:sym typeface="Arial"/>
              </a:rPr>
            </a:br>
            <a:r>
              <a:rPr lang="ru" sz="1600">
                <a:solidFill>
                  <a:srgbClr val="000000"/>
                </a:solidFill>
                <a:latin typeface="Arial"/>
                <a:ea typeface="Arial"/>
                <a:cs typeface="Arial"/>
                <a:sym typeface="Arial"/>
              </a:rPr>
              <a:t>68 сотрудников Института;</a:t>
            </a:r>
            <a:endParaRPr sz="1600">
              <a:solidFill>
                <a:srgbClr val="000000"/>
              </a:solidFill>
              <a:latin typeface="Arial"/>
              <a:ea typeface="Arial"/>
              <a:cs typeface="Arial"/>
              <a:sym typeface="Arial"/>
            </a:endParaRPr>
          </a:p>
          <a:p>
            <a:pPr indent="-330200" lvl="0" marL="457200" rtl="0" algn="l">
              <a:lnSpc>
                <a:spcPct val="100000"/>
              </a:lnSpc>
              <a:spcBef>
                <a:spcPts val="0"/>
              </a:spcBef>
              <a:spcAft>
                <a:spcPts val="0"/>
              </a:spcAft>
              <a:buClr>
                <a:srgbClr val="000000"/>
              </a:buClr>
              <a:buSzPts val="1600"/>
              <a:buFont typeface="Arial"/>
              <a:buChar char="●"/>
            </a:pPr>
            <a:r>
              <a:rPr i="1" lang="ru" sz="1600">
                <a:solidFill>
                  <a:srgbClr val="000000"/>
                </a:solidFill>
                <a:latin typeface="Arial"/>
                <a:ea typeface="Arial"/>
                <a:cs typeface="Arial"/>
                <a:sym typeface="Arial"/>
              </a:rPr>
              <a:t>Acceptance rate</a:t>
            </a:r>
            <a:r>
              <a:rPr lang="ru" sz="1600">
                <a:solidFill>
                  <a:srgbClr val="000000"/>
                </a:solidFill>
                <a:latin typeface="Arial"/>
                <a:ea typeface="Arial"/>
                <a:cs typeface="Arial"/>
                <a:sym typeface="Arial"/>
              </a:rPr>
              <a:t> рецензентов: 0.80</a:t>
            </a:r>
            <a:endParaRPr sz="1600">
              <a:solidFill>
                <a:srgbClr val="000000"/>
              </a:solidFill>
              <a:latin typeface="Arial"/>
              <a:ea typeface="Arial"/>
              <a:cs typeface="Arial"/>
              <a:sym typeface="Arial"/>
            </a:endParaRPr>
          </a:p>
          <a:p>
            <a:pPr indent="-330200" lvl="0" marL="457200" rtl="0" algn="l">
              <a:lnSpc>
                <a:spcPct val="100000"/>
              </a:lnSpc>
              <a:spcBef>
                <a:spcPts val="0"/>
              </a:spcBef>
              <a:spcAft>
                <a:spcPts val="0"/>
              </a:spcAft>
              <a:buClr>
                <a:srgbClr val="000000"/>
              </a:buClr>
              <a:buSzPts val="1600"/>
              <a:buFont typeface="Arial"/>
              <a:buChar char="●"/>
            </a:pPr>
            <a:r>
              <a:rPr i="1" lang="ru" sz="1600">
                <a:solidFill>
                  <a:srgbClr val="000000"/>
                </a:solidFill>
                <a:latin typeface="Arial"/>
                <a:ea typeface="Arial"/>
                <a:cs typeface="Arial"/>
                <a:sym typeface="Arial"/>
              </a:rPr>
              <a:t>Acceptance rate</a:t>
            </a:r>
            <a:r>
              <a:rPr lang="ru" sz="1600">
                <a:solidFill>
                  <a:srgbClr val="000000"/>
                </a:solidFill>
                <a:latin typeface="Arial"/>
                <a:ea typeface="Arial"/>
                <a:cs typeface="Arial"/>
                <a:sym typeface="Arial"/>
              </a:rPr>
              <a:t> конкурса: 0.62</a:t>
            </a:r>
            <a:endParaRPr sz="1600"/>
          </a:p>
        </p:txBody>
      </p:sp>
      <p:cxnSp>
        <p:nvCxnSpPr>
          <p:cNvPr id="287" name="Google Shape;287;p41"/>
          <p:cNvCxnSpPr/>
          <p:nvPr/>
        </p:nvCxnSpPr>
        <p:spPr>
          <a:xfrm>
            <a:off x="404425" y="761600"/>
            <a:ext cx="3406200" cy="6000"/>
          </a:xfrm>
          <a:prstGeom prst="straightConnector1">
            <a:avLst/>
          </a:prstGeom>
          <a:noFill/>
          <a:ln cap="flat" cmpd="sng" w="9525">
            <a:solidFill>
              <a:schemeClr val="lt1"/>
            </a:solidFill>
            <a:prstDash val="solid"/>
            <a:round/>
            <a:headEnd len="med" w="med" type="none"/>
            <a:tailEnd len="med" w="med" type="none"/>
          </a:ln>
        </p:spPr>
      </p:cxnSp>
      <p:sp>
        <p:nvSpPr>
          <p:cNvPr id="288" name="Google Shape;28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graphicFrame>
        <p:nvGraphicFramePr>
          <p:cNvPr id="289" name="Google Shape;289;p41"/>
          <p:cNvGraphicFramePr/>
          <p:nvPr/>
        </p:nvGraphicFramePr>
        <p:xfrm>
          <a:off x="729050" y="2600132"/>
          <a:ext cx="3000000" cy="3000000"/>
        </p:xfrm>
        <a:graphic>
          <a:graphicData uri="http://schemas.openxmlformats.org/drawingml/2006/table">
            <a:tbl>
              <a:tblPr>
                <a:noFill/>
                <a:tableStyleId>{B15E0DA1-5CD0-4B83-AB75-BF4B646C08E0}</a:tableStyleId>
              </a:tblPr>
              <a:tblGrid>
                <a:gridCol w="1370500"/>
                <a:gridCol w="453225"/>
              </a:tblGrid>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Тремба А.А.</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18</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Бахтадзе Н.Н.</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14</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Генкин А.Л.</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10</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Новиков Д.А.</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9</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Губко М.В.</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7</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Коргин Н.А.</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7</a:t>
                      </a:r>
                      <a:endParaRPr sz="1300">
                        <a:solidFill>
                          <a:srgbClr val="434343"/>
                        </a:solidFill>
                        <a:latin typeface="Lato"/>
                        <a:ea typeface="Lato"/>
                        <a:cs typeface="Lato"/>
                        <a:sym typeface="Lato"/>
                      </a:endParaRPr>
                    </a:p>
                  </a:txBody>
                  <a:tcPr marT="91425" marB="91425" marR="91425" marL="91425"/>
                </a:tc>
              </a:tr>
            </a:tbl>
          </a:graphicData>
        </a:graphic>
      </p:graphicFrame>
      <p:graphicFrame>
        <p:nvGraphicFramePr>
          <p:cNvPr id="290" name="Google Shape;290;p41"/>
          <p:cNvGraphicFramePr/>
          <p:nvPr/>
        </p:nvGraphicFramePr>
        <p:xfrm>
          <a:off x="2832675" y="2600132"/>
          <a:ext cx="3000000" cy="3000000"/>
        </p:xfrm>
        <a:graphic>
          <a:graphicData uri="http://schemas.openxmlformats.org/drawingml/2006/table">
            <a:tbl>
              <a:tblPr>
                <a:noFill/>
                <a:tableStyleId>{B15E0DA1-5CD0-4B83-AB75-BF4B646C08E0}</a:tableStyleId>
              </a:tblPr>
              <a:tblGrid>
                <a:gridCol w="1370500"/>
                <a:gridCol w="453225"/>
              </a:tblGrid>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Мандель А.С.</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6</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Уткин В.А.</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6</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Иванов Е.Б.</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5</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Уткин А.В.</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4</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Кочетков С.А.</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3</a:t>
                      </a:r>
                      <a:endParaRPr sz="1300">
                        <a:solidFill>
                          <a:srgbClr val="434343"/>
                        </a:solidFill>
                        <a:latin typeface="Lato"/>
                        <a:ea typeface="Lato"/>
                        <a:cs typeface="Lato"/>
                        <a:sym typeface="Lato"/>
                      </a:endParaRPr>
                    </a:p>
                  </a:txBody>
                  <a:tcPr marT="91425" marB="91425" marR="91425" marL="91425"/>
                </a:tc>
              </a:tr>
              <a:tr h="339425">
                <a:tc>
                  <a:txBody>
                    <a:bodyPr/>
                    <a:lstStyle/>
                    <a:p>
                      <a:pPr indent="0" lvl="0" marL="0" rtl="0" algn="l">
                        <a:lnSpc>
                          <a:spcPct val="115000"/>
                        </a:lnSpc>
                        <a:spcBef>
                          <a:spcPts val="0"/>
                        </a:spcBef>
                        <a:spcAft>
                          <a:spcPts val="0"/>
                        </a:spcAft>
                        <a:buNone/>
                      </a:pPr>
                      <a:r>
                        <a:rPr lang="ru" sz="1300">
                          <a:solidFill>
                            <a:srgbClr val="434343"/>
                          </a:solidFill>
                          <a:latin typeface="Lato"/>
                          <a:ea typeface="Lato"/>
                          <a:cs typeface="Lato"/>
                          <a:sym typeface="Lato"/>
                        </a:rPr>
                        <a:t>Маркович Л.А.</a:t>
                      </a:r>
                      <a:endParaRPr sz="1300">
                        <a:solidFill>
                          <a:srgbClr val="434343"/>
                        </a:solidFill>
                        <a:latin typeface="Lato"/>
                        <a:ea typeface="Lato"/>
                        <a:cs typeface="Lato"/>
                        <a:sym typeface="Lato"/>
                      </a:endParaRPr>
                    </a:p>
                  </a:txBody>
                  <a:tcPr marT="91425" marB="91425" marR="91425" marL="91425"/>
                </a:tc>
                <a:tc>
                  <a:txBody>
                    <a:bodyPr/>
                    <a:lstStyle/>
                    <a:p>
                      <a:pPr indent="0" lvl="0" marL="0" rtl="0" algn="ctr">
                        <a:lnSpc>
                          <a:spcPct val="115000"/>
                        </a:lnSpc>
                        <a:spcBef>
                          <a:spcPts val="0"/>
                        </a:spcBef>
                        <a:spcAft>
                          <a:spcPts val="0"/>
                        </a:spcAft>
                        <a:buNone/>
                      </a:pPr>
                      <a:r>
                        <a:rPr lang="ru" sz="1300">
                          <a:solidFill>
                            <a:srgbClr val="434343"/>
                          </a:solidFill>
                          <a:latin typeface="Lato"/>
                          <a:ea typeface="Lato"/>
                          <a:cs typeface="Lato"/>
                          <a:sym typeface="Lato"/>
                        </a:rPr>
                        <a:t>3</a:t>
                      </a:r>
                      <a:endParaRPr sz="1300">
                        <a:solidFill>
                          <a:srgbClr val="434343"/>
                        </a:solidFill>
                        <a:latin typeface="Lato"/>
                        <a:ea typeface="Lato"/>
                        <a:cs typeface="Lato"/>
                        <a:sym typeface="Lato"/>
                      </a:endParaRPr>
                    </a:p>
                  </a:txBody>
                  <a:tcPr marT="91425" marB="91425" marR="91425" marL="91425"/>
                </a:tc>
              </a:tr>
            </a:tbl>
          </a:graphicData>
        </a:graphic>
      </p:graphicFrame>
      <p:pic>
        <p:nvPicPr>
          <p:cNvPr id="291" name="Google Shape;291;p41"/>
          <p:cNvPicPr preferRelativeResize="0"/>
          <p:nvPr/>
        </p:nvPicPr>
        <p:blipFill rotWithShape="1">
          <a:blip r:embed="rId3">
            <a:alphaModFix/>
          </a:blip>
          <a:srcRect b="9608" l="0" r="0" t="0"/>
          <a:stretch/>
        </p:blipFill>
        <p:spPr>
          <a:xfrm>
            <a:off x="5066250" y="2401991"/>
            <a:ext cx="3406199" cy="24839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2"/>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t>3. МЕНТОРСТВО - наставнический сектор</a:t>
            </a:r>
            <a:endParaRPr/>
          </a:p>
        </p:txBody>
      </p:sp>
      <p:sp>
        <p:nvSpPr>
          <p:cNvPr id="297" name="Google Shape;297;p42"/>
          <p:cNvSpPr txBox="1"/>
          <p:nvPr>
            <p:ph idx="1" type="body"/>
          </p:nvPr>
        </p:nvSpPr>
        <p:spPr>
          <a:xfrm>
            <a:off x="311700" y="1505700"/>
            <a:ext cx="4254000" cy="3551100"/>
          </a:xfrm>
          <a:prstGeom prst="rect">
            <a:avLst/>
          </a:prstGeom>
        </p:spPr>
        <p:txBody>
          <a:bodyPr anchorCtr="0" anchor="t" bIns="91425" lIns="91425" spcFirstLastPara="1" rIns="91425" wrap="square" tIns="91425">
            <a:normAutofit lnSpcReduction="20000"/>
          </a:bodyPr>
          <a:lstStyle/>
          <a:p>
            <a:pPr indent="-311150" lvl="0" marL="457200" rtl="0" algn="l">
              <a:spcBef>
                <a:spcPts val="0"/>
              </a:spcBef>
              <a:spcAft>
                <a:spcPts val="0"/>
              </a:spcAft>
              <a:buSzPts val="1300"/>
              <a:buChar char="●"/>
            </a:pPr>
            <a:r>
              <a:rPr b="1" lang="ru"/>
              <a:t>Центр педагогических компетенций на базе ЦМИТ</a:t>
            </a:r>
            <a:endParaRPr b="1"/>
          </a:p>
          <a:p>
            <a:pPr indent="-298450" lvl="1" marL="914400" rtl="0" algn="l">
              <a:spcBef>
                <a:spcPts val="0"/>
              </a:spcBef>
              <a:spcAft>
                <a:spcPts val="0"/>
              </a:spcAft>
              <a:buSzPts val="1100"/>
              <a:buChar char="○"/>
            </a:pPr>
            <a:r>
              <a:rPr lang="ru"/>
              <a:t>наставничество для школьников</a:t>
            </a:r>
            <a:endParaRPr/>
          </a:p>
          <a:p>
            <a:pPr indent="-298450" lvl="1" marL="914400" rtl="0" algn="l">
              <a:spcBef>
                <a:spcPts val="0"/>
              </a:spcBef>
              <a:spcAft>
                <a:spcPts val="0"/>
              </a:spcAft>
              <a:buSzPts val="1100"/>
              <a:buChar char="○"/>
            </a:pPr>
            <a:r>
              <a:rPr lang="ru"/>
              <a:t>проведение курсов повышения квалификации для учителей</a:t>
            </a:r>
            <a:endParaRPr/>
          </a:p>
          <a:p>
            <a:pPr indent="-311150" lvl="0" marL="457200" rtl="0" algn="l">
              <a:spcBef>
                <a:spcPts val="0"/>
              </a:spcBef>
              <a:spcAft>
                <a:spcPts val="0"/>
              </a:spcAft>
              <a:buSzPts val="1300"/>
              <a:buChar char="●"/>
            </a:pPr>
            <a:r>
              <a:rPr b="1" lang="ru"/>
              <a:t>Методический центр</a:t>
            </a:r>
            <a:endParaRPr b="1"/>
          </a:p>
          <a:p>
            <a:pPr indent="-298450" lvl="1" marL="914400" rtl="0" algn="l">
              <a:spcBef>
                <a:spcPts val="0"/>
              </a:spcBef>
              <a:spcAft>
                <a:spcPts val="0"/>
              </a:spcAft>
              <a:buSzPts val="1100"/>
              <a:buChar char="○"/>
            </a:pPr>
            <a:r>
              <a:rPr lang="ru"/>
              <a:t>помощь в оформлении диссертации и сопутствующих документов</a:t>
            </a:r>
            <a:endParaRPr/>
          </a:p>
          <a:p>
            <a:pPr indent="-298450" lvl="1" marL="914400" rtl="0" algn="l">
              <a:spcBef>
                <a:spcPts val="0"/>
              </a:spcBef>
              <a:spcAft>
                <a:spcPts val="0"/>
              </a:spcAft>
              <a:buSzPts val="1100"/>
              <a:buChar char="○"/>
            </a:pPr>
            <a:r>
              <a:rPr lang="ru"/>
              <a:t>участие в организации прохождения практики студентами</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ru">
                <a:solidFill>
                  <a:schemeClr val="accent5"/>
                </a:solidFill>
              </a:rPr>
              <a:t>ВАКАНСИЯ!</a:t>
            </a:r>
            <a:endParaRPr b="1">
              <a:solidFill>
                <a:schemeClr val="accent5"/>
              </a:solidFill>
            </a:endParaRPr>
          </a:p>
          <a:p>
            <a:pPr indent="-311150" lvl="0" marL="457200" rtl="0" algn="l">
              <a:spcBef>
                <a:spcPts val="1200"/>
              </a:spcBef>
              <a:spcAft>
                <a:spcPts val="0"/>
              </a:spcAft>
              <a:buSzPts val="1300"/>
              <a:buChar char="●"/>
            </a:pPr>
            <a:r>
              <a:rPr lang="ru"/>
              <a:t>помощь в подготовке заявок на молодёжные гранты</a:t>
            </a:r>
            <a:endParaRPr/>
          </a:p>
          <a:p>
            <a:pPr indent="-311150" lvl="0" marL="457200" rtl="0" algn="l">
              <a:spcBef>
                <a:spcPts val="0"/>
              </a:spcBef>
              <a:spcAft>
                <a:spcPts val="0"/>
              </a:spcAft>
              <a:buSzPts val="1300"/>
              <a:buChar char="●"/>
            </a:pPr>
            <a:r>
              <a:rPr lang="ru"/>
              <a:t>помощь в создании онлайн-курсов</a:t>
            </a:r>
            <a:endParaRPr/>
          </a:p>
          <a:p>
            <a:pPr indent="-311150" lvl="0" marL="457200" rtl="0" algn="l">
              <a:spcBef>
                <a:spcPts val="0"/>
              </a:spcBef>
              <a:spcAft>
                <a:spcPts val="0"/>
              </a:spcAft>
              <a:buSzPts val="1300"/>
              <a:buChar char="●"/>
            </a:pPr>
            <a:r>
              <a:rPr lang="ru"/>
              <a:t>популяризация науки</a:t>
            </a:r>
            <a:endParaRPr/>
          </a:p>
        </p:txBody>
      </p:sp>
      <p:pic>
        <p:nvPicPr>
          <p:cNvPr id="298" name="Google Shape;298;p42"/>
          <p:cNvPicPr preferRelativeResize="0"/>
          <p:nvPr/>
        </p:nvPicPr>
        <p:blipFill>
          <a:blip r:embed="rId3">
            <a:alphaModFix/>
          </a:blip>
          <a:stretch>
            <a:fillRect/>
          </a:stretch>
        </p:blipFill>
        <p:spPr>
          <a:xfrm>
            <a:off x="4565725" y="1291437"/>
            <a:ext cx="4533250" cy="1881175"/>
          </a:xfrm>
          <a:prstGeom prst="rect">
            <a:avLst/>
          </a:prstGeom>
          <a:noFill/>
          <a:ln>
            <a:noFill/>
          </a:ln>
        </p:spPr>
      </p:pic>
      <p:cxnSp>
        <p:nvCxnSpPr>
          <p:cNvPr id="299" name="Google Shape;299;p42"/>
          <p:cNvCxnSpPr/>
          <p:nvPr/>
        </p:nvCxnSpPr>
        <p:spPr>
          <a:xfrm>
            <a:off x="369050" y="3401200"/>
            <a:ext cx="3406200" cy="6000"/>
          </a:xfrm>
          <a:prstGeom prst="straightConnector1">
            <a:avLst/>
          </a:prstGeom>
          <a:noFill/>
          <a:ln cap="flat" cmpd="sng" w="9525">
            <a:solidFill>
              <a:schemeClr val="dk1"/>
            </a:solidFill>
            <a:prstDash val="solid"/>
            <a:round/>
            <a:headEnd len="med" w="med" type="none"/>
            <a:tailEnd len="med" w="med" type="none"/>
          </a:ln>
        </p:spPr>
      </p:cxnSp>
      <p:sp>
        <p:nvSpPr>
          <p:cNvPr id="300" name="Google Shape;300;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3"/>
          <p:cNvSpPr txBox="1"/>
          <p:nvPr>
            <p:ph type="ctrTitle"/>
          </p:nvPr>
        </p:nvSpPr>
        <p:spPr>
          <a:xfrm>
            <a:off x="446800" y="0"/>
            <a:ext cx="5829300" cy="21906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Clr>
                <a:srgbClr val="000000"/>
              </a:buClr>
              <a:buSzPts val="990"/>
              <a:buFont typeface="Arial"/>
              <a:buNone/>
            </a:pPr>
            <a:r>
              <a:rPr b="1" lang="ru" sz="3200"/>
              <a:t>Центр молодежного инновационного творчества</a:t>
            </a:r>
            <a:endParaRPr sz="3200">
              <a:solidFill>
                <a:schemeClr val="dk1"/>
              </a:solidFill>
            </a:endParaRPr>
          </a:p>
        </p:txBody>
      </p:sp>
      <p:sp>
        <p:nvSpPr>
          <p:cNvPr id="306" name="Google Shape;306;p43"/>
          <p:cNvSpPr txBox="1"/>
          <p:nvPr/>
        </p:nvSpPr>
        <p:spPr>
          <a:xfrm>
            <a:off x="3197675" y="4410675"/>
            <a:ext cx="4858800" cy="984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lang="ru" sz="1100">
                <a:solidFill>
                  <a:schemeClr val="lt1"/>
                </a:solidFill>
                <a:latin typeface="Merriweather"/>
                <a:ea typeface="Merriweather"/>
                <a:cs typeface="Merriweather"/>
                <a:sym typeface="Merriweather"/>
              </a:rPr>
              <a:t>Широкий Александр Александрович</a:t>
            </a:r>
            <a:endParaRPr sz="1100">
              <a:solidFill>
                <a:schemeClr val="lt1"/>
              </a:solidFill>
              <a:latin typeface="Merriweather"/>
              <a:ea typeface="Merriweather"/>
              <a:cs typeface="Merriweather"/>
              <a:sym typeface="Merriweather"/>
            </a:endParaRPr>
          </a:p>
          <a:p>
            <a:pPr indent="0" lvl="0" marL="0" rtl="0" algn="ctr">
              <a:lnSpc>
                <a:spcPct val="90000"/>
              </a:lnSpc>
              <a:spcBef>
                <a:spcPts val="200"/>
              </a:spcBef>
              <a:spcAft>
                <a:spcPts val="0"/>
              </a:spcAft>
              <a:buNone/>
            </a:pPr>
            <a:r>
              <a:rPr lang="ru" sz="1100">
                <a:solidFill>
                  <a:schemeClr val="lt1"/>
                </a:solidFill>
                <a:latin typeface="Merriweather"/>
                <a:ea typeface="Merriweather"/>
                <a:cs typeface="Merriweather"/>
                <a:sym typeface="Merriweather"/>
              </a:rPr>
              <a:t>Старший научный сотрудник</a:t>
            </a:r>
            <a:endParaRPr sz="1100">
              <a:solidFill>
                <a:schemeClr val="lt1"/>
              </a:solidFill>
              <a:latin typeface="Merriweather"/>
              <a:ea typeface="Merriweather"/>
              <a:cs typeface="Merriweather"/>
              <a:sym typeface="Merriweather"/>
            </a:endParaRPr>
          </a:p>
          <a:p>
            <a:pPr indent="0" lvl="0" marL="0" rtl="0" algn="ctr">
              <a:lnSpc>
                <a:spcPct val="90000"/>
              </a:lnSpc>
              <a:spcBef>
                <a:spcPts val="200"/>
              </a:spcBef>
              <a:spcAft>
                <a:spcPts val="200"/>
              </a:spcAft>
              <a:buNone/>
            </a:pPr>
            <a:r>
              <a:rPr lang="ru" sz="1100">
                <a:solidFill>
                  <a:schemeClr val="lt1"/>
                </a:solidFill>
                <a:latin typeface="Merriweather"/>
                <a:ea typeface="Merriweather"/>
                <a:cs typeface="Merriweather"/>
                <a:sym typeface="Merriweather"/>
              </a:rPr>
              <a:t>Лаборатория № 79</a:t>
            </a:r>
            <a:endParaRPr sz="400">
              <a:solidFill>
                <a:schemeClr val="lt1"/>
              </a:solidFill>
              <a:latin typeface="Merriweather"/>
              <a:ea typeface="Merriweather"/>
              <a:cs typeface="Merriweather"/>
              <a:sym typeface="Merriweather"/>
            </a:endParaRPr>
          </a:p>
        </p:txBody>
      </p:sp>
      <p:sp>
        <p:nvSpPr>
          <p:cNvPr id="307" name="Google Shape;307;p43"/>
          <p:cNvSpPr txBox="1"/>
          <p:nvPr/>
        </p:nvSpPr>
        <p:spPr>
          <a:xfrm>
            <a:off x="7316700" y="4298400"/>
            <a:ext cx="18273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КОНТАКТЫ</a:t>
            </a:r>
            <a:endParaRPr sz="13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ru" sz="1300" u="sng">
                <a:solidFill>
                  <a:schemeClr val="hlink"/>
                </a:solidFill>
                <a:latin typeface="Roboto"/>
                <a:ea typeface="Roboto"/>
                <a:cs typeface="Roboto"/>
                <a:sym typeface="Roboto"/>
                <a:hlinkClick r:id="rId3"/>
              </a:rPr>
              <a:t>shiroky.aa@yandex.ru</a:t>
            </a:r>
            <a:endParaRPr sz="13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+7 (927) 528-6561</a:t>
            </a:r>
            <a:endParaRPr sz="13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pic>
        <p:nvPicPr>
          <p:cNvPr id="312" name="Google Shape;312;p44"/>
          <p:cNvPicPr preferRelativeResize="0"/>
          <p:nvPr/>
        </p:nvPicPr>
        <p:blipFill rotWithShape="1">
          <a:blip r:embed="rId3">
            <a:alphaModFix/>
          </a:blip>
          <a:srcRect b="0" l="20189" r="0" t="0"/>
          <a:stretch/>
        </p:blipFill>
        <p:spPr>
          <a:xfrm rot="114853">
            <a:off x="-79457" y="2196335"/>
            <a:ext cx="4178252" cy="2948322"/>
          </a:xfrm>
          <a:prstGeom prst="rect">
            <a:avLst/>
          </a:prstGeom>
          <a:noFill/>
          <a:ln cap="flat" cmpd="sng" w="12700">
            <a:solidFill>
              <a:srgbClr val="F55E61"/>
            </a:solidFill>
            <a:prstDash val="solid"/>
            <a:round/>
            <a:headEnd len="sm" w="sm" type="none"/>
            <a:tailEnd len="sm" w="sm" type="none"/>
          </a:ln>
        </p:spPr>
      </p:pic>
      <p:grpSp>
        <p:nvGrpSpPr>
          <p:cNvPr id="313" name="Google Shape;313;p44"/>
          <p:cNvGrpSpPr/>
          <p:nvPr/>
        </p:nvGrpSpPr>
        <p:grpSpPr>
          <a:xfrm>
            <a:off x="2769477" y="2216579"/>
            <a:ext cx="3565789" cy="1533713"/>
            <a:chOff x="2774529" y="2955438"/>
            <a:chExt cx="3565789" cy="2044950"/>
          </a:xfrm>
        </p:grpSpPr>
        <p:pic>
          <p:nvPicPr>
            <p:cNvPr id="314" name="Google Shape;314;p44"/>
            <p:cNvPicPr preferRelativeResize="0"/>
            <p:nvPr/>
          </p:nvPicPr>
          <p:blipFill rotWithShape="1">
            <a:blip r:embed="rId4">
              <a:alphaModFix/>
            </a:blip>
            <a:srcRect b="3377" l="0" r="7741" t="2562"/>
            <a:stretch/>
          </p:blipFill>
          <p:spPr>
            <a:xfrm>
              <a:off x="2774529" y="2955438"/>
              <a:ext cx="3565789" cy="2044950"/>
            </a:xfrm>
            <a:prstGeom prst="rect">
              <a:avLst/>
            </a:prstGeom>
            <a:noFill/>
            <a:ln cap="flat" cmpd="sng" w="12700">
              <a:solidFill>
                <a:schemeClr val="dk1"/>
              </a:solidFill>
              <a:prstDash val="solid"/>
              <a:round/>
              <a:headEnd len="sm" w="sm" type="none"/>
              <a:tailEnd len="sm" w="sm" type="none"/>
            </a:ln>
          </p:spPr>
        </p:pic>
        <p:sp>
          <p:nvSpPr>
            <p:cNvPr id="315" name="Google Shape;315;p44"/>
            <p:cNvSpPr/>
            <p:nvPr/>
          </p:nvSpPr>
          <p:spPr>
            <a:xfrm>
              <a:off x="2774529" y="4631917"/>
              <a:ext cx="2983524" cy="368470"/>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ru" sz="1400" u="none" cap="none" strike="noStrike">
                  <a:solidFill>
                    <a:schemeClr val="lt1"/>
                  </a:solidFill>
                  <a:latin typeface="Arial"/>
                  <a:ea typeface="Arial"/>
                  <a:cs typeface="Arial"/>
                  <a:sym typeface="Arial"/>
                </a:rPr>
                <a:t>День правильных решений I</a:t>
              </a:r>
              <a:endParaRPr b="0" i="0" sz="1400" u="none" cap="none" strike="noStrike">
                <a:solidFill>
                  <a:schemeClr val="lt1"/>
                </a:solidFill>
                <a:latin typeface="Arial"/>
                <a:ea typeface="Arial"/>
                <a:cs typeface="Arial"/>
                <a:sym typeface="Arial"/>
              </a:endParaRPr>
            </a:p>
          </p:txBody>
        </p:sp>
      </p:grpSp>
      <p:grpSp>
        <p:nvGrpSpPr>
          <p:cNvPr id="316" name="Google Shape;316;p44"/>
          <p:cNvGrpSpPr/>
          <p:nvPr/>
        </p:nvGrpSpPr>
        <p:grpSpPr>
          <a:xfrm>
            <a:off x="2771888" y="477514"/>
            <a:ext cx="3565790" cy="1818826"/>
            <a:chOff x="2776940" y="636686"/>
            <a:chExt cx="3565790" cy="2425101"/>
          </a:xfrm>
        </p:grpSpPr>
        <p:pic>
          <p:nvPicPr>
            <p:cNvPr id="317" name="Google Shape;317;p44"/>
            <p:cNvPicPr preferRelativeResize="0"/>
            <p:nvPr/>
          </p:nvPicPr>
          <p:blipFill rotWithShape="1">
            <a:blip r:embed="rId5">
              <a:alphaModFix/>
            </a:blip>
            <a:srcRect b="0" l="0" r="17220" t="0"/>
            <a:stretch/>
          </p:blipFill>
          <p:spPr>
            <a:xfrm>
              <a:off x="2776941" y="636686"/>
              <a:ext cx="3565789" cy="2423030"/>
            </a:xfrm>
            <a:prstGeom prst="rect">
              <a:avLst/>
            </a:prstGeom>
            <a:noFill/>
            <a:ln cap="flat" cmpd="sng" w="12700">
              <a:solidFill>
                <a:schemeClr val="dk1"/>
              </a:solidFill>
              <a:prstDash val="solid"/>
              <a:round/>
              <a:headEnd len="sm" w="sm" type="none"/>
              <a:tailEnd len="sm" w="sm" type="none"/>
            </a:ln>
          </p:spPr>
        </p:pic>
        <p:sp>
          <p:nvSpPr>
            <p:cNvPr id="318" name="Google Shape;318;p44"/>
            <p:cNvSpPr/>
            <p:nvPr/>
          </p:nvSpPr>
          <p:spPr>
            <a:xfrm>
              <a:off x="2776940" y="2693317"/>
              <a:ext cx="3133474" cy="368470"/>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ru" sz="1400" u="none" cap="none" strike="noStrike">
                  <a:solidFill>
                    <a:schemeClr val="lt1"/>
                  </a:solidFill>
                  <a:latin typeface="Arial"/>
                  <a:ea typeface="Arial"/>
                  <a:cs typeface="Arial"/>
                  <a:sym typeface="Arial"/>
                </a:rPr>
                <a:t>Мастер-класс «НейроЦифры»</a:t>
              </a:r>
              <a:endParaRPr/>
            </a:p>
          </p:txBody>
        </p:sp>
      </p:grpSp>
      <p:grpSp>
        <p:nvGrpSpPr>
          <p:cNvPr id="319" name="Google Shape;319;p44"/>
          <p:cNvGrpSpPr/>
          <p:nvPr/>
        </p:nvGrpSpPr>
        <p:grpSpPr>
          <a:xfrm>
            <a:off x="-159168" y="451921"/>
            <a:ext cx="3077007" cy="1895907"/>
            <a:chOff x="-159168" y="602562"/>
            <a:chExt cx="3077007" cy="2527875"/>
          </a:xfrm>
        </p:grpSpPr>
        <p:pic>
          <p:nvPicPr>
            <p:cNvPr id="320" name="Google Shape;320;p44"/>
            <p:cNvPicPr preferRelativeResize="0"/>
            <p:nvPr/>
          </p:nvPicPr>
          <p:blipFill rotWithShape="1">
            <a:blip r:embed="rId6">
              <a:alphaModFix/>
            </a:blip>
            <a:srcRect b="10834" l="9148" r="13734" t="7345"/>
            <a:stretch/>
          </p:blipFill>
          <p:spPr>
            <a:xfrm rot="255643">
              <a:off x="-77090" y="707564"/>
              <a:ext cx="2912851" cy="2317871"/>
            </a:xfrm>
            <a:prstGeom prst="rect">
              <a:avLst/>
            </a:prstGeom>
            <a:noFill/>
            <a:ln cap="flat" cmpd="sng" w="12700">
              <a:solidFill>
                <a:schemeClr val="dk1"/>
              </a:solidFill>
              <a:prstDash val="solid"/>
              <a:round/>
              <a:headEnd len="sm" w="sm" type="none"/>
              <a:tailEnd len="sm" w="sm" type="none"/>
            </a:ln>
          </p:spPr>
        </p:pic>
        <p:sp>
          <p:nvSpPr>
            <p:cNvPr id="321" name="Google Shape;321;p44"/>
            <p:cNvSpPr/>
            <p:nvPr/>
          </p:nvSpPr>
          <p:spPr>
            <a:xfrm rot="255643">
              <a:off x="-146887" y="2590714"/>
              <a:ext cx="1207169" cy="368470"/>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ru" sz="1400" u="none" cap="none" strike="noStrike">
                  <a:solidFill>
                    <a:schemeClr val="lt1"/>
                  </a:solidFill>
                  <a:latin typeface="Arial"/>
                  <a:ea typeface="Arial"/>
                  <a:cs typeface="Arial"/>
                  <a:sym typeface="Arial"/>
                </a:rPr>
                <a:t>День еды</a:t>
              </a:r>
              <a:endParaRPr/>
            </a:p>
          </p:txBody>
        </p:sp>
      </p:grpSp>
      <p:grpSp>
        <p:nvGrpSpPr>
          <p:cNvPr id="322" name="Google Shape;322;p44"/>
          <p:cNvGrpSpPr/>
          <p:nvPr/>
        </p:nvGrpSpPr>
        <p:grpSpPr>
          <a:xfrm>
            <a:off x="6020834" y="320980"/>
            <a:ext cx="3298111" cy="1970130"/>
            <a:chOff x="6253226" y="427974"/>
            <a:chExt cx="3298111" cy="2626840"/>
          </a:xfrm>
        </p:grpSpPr>
        <p:pic>
          <p:nvPicPr>
            <p:cNvPr descr="A group of people around a table&#10;&#10;Description automatically generated" id="323" name="Google Shape;323;p44"/>
            <p:cNvPicPr preferRelativeResize="0"/>
            <p:nvPr/>
          </p:nvPicPr>
          <p:blipFill rotWithShape="1">
            <a:blip r:embed="rId7">
              <a:alphaModFix/>
            </a:blip>
            <a:srcRect b="0" l="22319" r="4629" t="0"/>
            <a:stretch/>
          </p:blipFill>
          <p:spPr>
            <a:xfrm rot="-252356">
              <a:off x="6337189" y="539239"/>
              <a:ext cx="3122450" cy="2404310"/>
            </a:xfrm>
            <a:prstGeom prst="rect">
              <a:avLst/>
            </a:prstGeom>
            <a:noFill/>
            <a:ln cap="flat" cmpd="sng" w="12700">
              <a:solidFill>
                <a:schemeClr val="dk1"/>
              </a:solidFill>
              <a:prstDash val="solid"/>
              <a:round/>
              <a:headEnd len="sm" w="sm" type="none"/>
              <a:tailEnd len="sm" w="sm" type="none"/>
            </a:ln>
          </p:spPr>
        </p:pic>
        <p:sp>
          <p:nvSpPr>
            <p:cNvPr id="324" name="Google Shape;324;p44"/>
            <p:cNvSpPr/>
            <p:nvPr/>
          </p:nvSpPr>
          <p:spPr>
            <a:xfrm rot="-252356">
              <a:off x="7396156" y="2536937"/>
              <a:ext cx="2144556" cy="368470"/>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ru" sz="1400" u="none" cap="none" strike="noStrike">
                  <a:solidFill>
                    <a:schemeClr val="lt1"/>
                  </a:solidFill>
                  <a:latin typeface="Arial"/>
                  <a:ea typeface="Arial"/>
                  <a:cs typeface="Arial"/>
                  <a:sym typeface="Arial"/>
                </a:rPr>
                <a:t>RoboCup Workshop</a:t>
              </a:r>
              <a:endParaRPr b="0" i="0" sz="1400" u="none" cap="none" strike="noStrike">
                <a:solidFill>
                  <a:schemeClr val="lt1"/>
                </a:solidFill>
                <a:latin typeface="Arial"/>
                <a:ea typeface="Arial"/>
                <a:cs typeface="Arial"/>
                <a:sym typeface="Arial"/>
              </a:endParaRPr>
            </a:p>
          </p:txBody>
        </p:sp>
      </p:grpSp>
      <p:sp>
        <p:nvSpPr>
          <p:cNvPr id="325" name="Google Shape;325;p44"/>
          <p:cNvSpPr/>
          <p:nvPr/>
        </p:nvSpPr>
        <p:spPr>
          <a:xfrm>
            <a:off x="0" y="-20538"/>
            <a:ext cx="9144000" cy="634493"/>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6" name="Google Shape;326;p44"/>
          <p:cNvSpPr/>
          <p:nvPr/>
        </p:nvSpPr>
        <p:spPr>
          <a:xfrm rot="114853">
            <a:off x="-158205" y="4836740"/>
            <a:ext cx="2441892" cy="276565"/>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ru" sz="1400" u="none" cap="none" strike="noStrike">
                <a:solidFill>
                  <a:schemeClr val="lt1"/>
                </a:solidFill>
                <a:latin typeface="Arial"/>
                <a:ea typeface="Arial"/>
                <a:cs typeface="Arial"/>
                <a:sym typeface="Arial"/>
              </a:rPr>
              <a:t>День больших данных</a:t>
            </a:r>
            <a:endParaRPr/>
          </a:p>
        </p:txBody>
      </p:sp>
      <p:pic>
        <p:nvPicPr>
          <p:cNvPr descr="A screenshot of a cell phone&#10;&#10;Description automatically generated" id="327" name="Google Shape;327;p44"/>
          <p:cNvPicPr preferRelativeResize="0"/>
          <p:nvPr/>
        </p:nvPicPr>
        <p:blipFill rotWithShape="1">
          <a:blip r:embed="rId8">
            <a:alphaModFix/>
          </a:blip>
          <a:srcRect b="0" l="12516" r="11538" t="0"/>
          <a:stretch/>
        </p:blipFill>
        <p:spPr>
          <a:xfrm>
            <a:off x="7037825" y="4060750"/>
            <a:ext cx="1472325" cy="804875"/>
          </a:xfrm>
          <a:prstGeom prst="rect">
            <a:avLst/>
          </a:prstGeom>
          <a:noFill/>
          <a:ln>
            <a:noFill/>
          </a:ln>
        </p:spPr>
      </p:pic>
      <p:grpSp>
        <p:nvGrpSpPr>
          <p:cNvPr id="328" name="Google Shape;328;p44"/>
          <p:cNvGrpSpPr/>
          <p:nvPr/>
        </p:nvGrpSpPr>
        <p:grpSpPr>
          <a:xfrm>
            <a:off x="2764522" y="3762553"/>
            <a:ext cx="3570744" cy="1321765"/>
            <a:chOff x="3728720" y="5016738"/>
            <a:chExt cx="3570744" cy="1762353"/>
          </a:xfrm>
        </p:grpSpPr>
        <p:pic>
          <p:nvPicPr>
            <p:cNvPr id="329" name="Google Shape;329;p44"/>
            <p:cNvPicPr preferRelativeResize="0"/>
            <p:nvPr/>
          </p:nvPicPr>
          <p:blipFill rotWithShape="1">
            <a:blip r:embed="rId9">
              <a:alphaModFix/>
            </a:blip>
            <a:srcRect b="24090" l="15329" r="0" t="1516"/>
            <a:stretch/>
          </p:blipFill>
          <p:spPr>
            <a:xfrm>
              <a:off x="3733675" y="5016738"/>
              <a:ext cx="3565789" cy="1762353"/>
            </a:xfrm>
            <a:prstGeom prst="rect">
              <a:avLst/>
            </a:prstGeom>
            <a:noFill/>
            <a:ln cap="flat" cmpd="sng" w="12700">
              <a:solidFill>
                <a:schemeClr val="dk1"/>
              </a:solidFill>
              <a:prstDash val="solid"/>
              <a:round/>
              <a:headEnd len="sm" w="sm" type="none"/>
              <a:tailEnd len="sm" w="sm" type="none"/>
            </a:ln>
          </p:spPr>
        </p:pic>
        <p:sp>
          <p:nvSpPr>
            <p:cNvPr id="330" name="Google Shape;330;p44"/>
            <p:cNvSpPr/>
            <p:nvPr/>
          </p:nvSpPr>
          <p:spPr>
            <a:xfrm>
              <a:off x="3728720" y="6410621"/>
              <a:ext cx="3072086" cy="368470"/>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ru" sz="1400" u="none" cap="none" strike="noStrike">
                  <a:solidFill>
                    <a:schemeClr val="lt1"/>
                  </a:solidFill>
                  <a:latin typeface="Arial"/>
                  <a:ea typeface="Arial"/>
                  <a:cs typeface="Arial"/>
                  <a:sym typeface="Arial"/>
                </a:rPr>
                <a:t>День правильных решений II</a:t>
              </a:r>
              <a:endParaRPr b="0" i="0" sz="1400" u="none" cap="none" strike="noStrike">
                <a:solidFill>
                  <a:schemeClr val="lt1"/>
                </a:solidFill>
                <a:latin typeface="Arial"/>
                <a:ea typeface="Arial"/>
                <a:cs typeface="Arial"/>
                <a:sym typeface="Arial"/>
              </a:endParaRPr>
            </a:p>
          </p:txBody>
        </p:sp>
      </p:grpSp>
      <p:sp>
        <p:nvSpPr>
          <p:cNvPr id="331" name="Google Shape;331;p44"/>
          <p:cNvSpPr/>
          <p:nvPr/>
        </p:nvSpPr>
        <p:spPr>
          <a:xfrm>
            <a:off x="0" y="5084318"/>
            <a:ext cx="9198300" cy="780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32" name="Google Shape;332;p44"/>
          <p:cNvGrpSpPr/>
          <p:nvPr/>
        </p:nvGrpSpPr>
        <p:grpSpPr>
          <a:xfrm>
            <a:off x="6100062" y="2129147"/>
            <a:ext cx="3151178" cy="1687407"/>
            <a:chOff x="6100062" y="2838862"/>
            <a:chExt cx="3151178" cy="2249877"/>
          </a:xfrm>
        </p:grpSpPr>
        <p:pic>
          <p:nvPicPr>
            <p:cNvPr id="333" name="Google Shape;333;p44"/>
            <p:cNvPicPr preferRelativeResize="0"/>
            <p:nvPr/>
          </p:nvPicPr>
          <p:blipFill rotWithShape="1">
            <a:blip r:embed="rId10">
              <a:alphaModFix/>
            </a:blip>
            <a:srcRect b="5801" l="-1" r="28550" t="6422"/>
            <a:stretch/>
          </p:blipFill>
          <p:spPr>
            <a:xfrm rot="-169649">
              <a:off x="6150064" y="2912620"/>
              <a:ext cx="3042336" cy="2102361"/>
            </a:xfrm>
            <a:prstGeom prst="rect">
              <a:avLst/>
            </a:prstGeom>
            <a:noFill/>
            <a:ln cap="flat" cmpd="sng" w="12700">
              <a:solidFill>
                <a:schemeClr val="dk1"/>
              </a:solidFill>
              <a:prstDash val="solid"/>
              <a:round/>
              <a:headEnd len="sm" w="sm" type="none"/>
              <a:tailEnd len="sm" w="sm" type="none"/>
            </a:ln>
          </p:spPr>
        </p:pic>
        <p:sp>
          <p:nvSpPr>
            <p:cNvPr id="334" name="Google Shape;334;p44"/>
            <p:cNvSpPr/>
            <p:nvPr/>
          </p:nvSpPr>
          <p:spPr>
            <a:xfrm rot="-169649">
              <a:off x="6860551" y="4629794"/>
              <a:ext cx="2383052" cy="368470"/>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ru" sz="1400" u="none" cap="none" strike="noStrike">
                  <a:solidFill>
                    <a:schemeClr val="lt1"/>
                  </a:solidFill>
                  <a:latin typeface="Arial"/>
                  <a:ea typeface="Arial"/>
                  <a:cs typeface="Arial"/>
                  <a:sym typeface="Arial"/>
                </a:rPr>
                <a:t>Математика и техника</a:t>
              </a:r>
              <a:endParaRPr/>
            </a:p>
          </p:txBody>
        </p:sp>
      </p:grpSp>
      <p:sp>
        <p:nvSpPr>
          <p:cNvPr id="335" name="Google Shape;335;p44"/>
          <p:cNvSpPr txBox="1"/>
          <p:nvPr/>
        </p:nvSpPr>
        <p:spPr>
          <a:xfrm>
            <a:off x="0" y="-74550"/>
            <a:ext cx="9144000" cy="789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ru" sz="2000" u="none" cap="none" strike="noStrike">
                <a:solidFill>
                  <a:schemeClr val="lt1"/>
                </a:solidFill>
                <a:latin typeface="Arial"/>
                <a:ea typeface="Arial"/>
                <a:cs typeface="Arial"/>
                <a:sym typeface="Arial"/>
              </a:rPr>
              <a:t>Научные субботы в ЦМИТ ИПУ РАН (2020)</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5"/>
          <p:cNvSpPr/>
          <p:nvPr/>
        </p:nvSpPr>
        <p:spPr>
          <a:xfrm>
            <a:off x="0" y="-20538"/>
            <a:ext cx="9144000" cy="634493"/>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1" name="Google Shape;341;p45"/>
          <p:cNvSpPr txBox="1"/>
          <p:nvPr/>
        </p:nvSpPr>
        <p:spPr>
          <a:xfrm>
            <a:off x="0" y="-74550"/>
            <a:ext cx="9144000" cy="789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ru" sz="2000" u="none" cap="none" strike="noStrike">
                <a:solidFill>
                  <a:schemeClr val="lt1"/>
                </a:solidFill>
                <a:latin typeface="Arial"/>
                <a:ea typeface="Arial"/>
                <a:cs typeface="Arial"/>
                <a:sym typeface="Arial"/>
              </a:rPr>
              <a:t>Центр молод</a:t>
            </a:r>
            <a:r>
              <a:rPr lang="ru" sz="2000">
                <a:solidFill>
                  <a:schemeClr val="lt1"/>
                </a:solidFill>
              </a:rPr>
              <a:t>е</a:t>
            </a:r>
            <a:r>
              <a:rPr b="0" i="0" lang="ru" sz="2000" u="none" cap="none" strike="noStrike">
                <a:solidFill>
                  <a:schemeClr val="lt1"/>
                </a:solidFill>
                <a:latin typeface="Arial"/>
                <a:ea typeface="Arial"/>
                <a:cs typeface="Arial"/>
                <a:sym typeface="Arial"/>
              </a:rPr>
              <a:t>жного инновационного творчества</a:t>
            </a:r>
            <a:endParaRPr b="0" i="0" sz="1600" u="none" cap="none" strike="noStrike">
              <a:solidFill>
                <a:schemeClr val="lt1"/>
              </a:solidFill>
              <a:latin typeface="Arial"/>
              <a:ea typeface="Arial"/>
              <a:cs typeface="Arial"/>
              <a:sym typeface="Arial"/>
            </a:endParaRPr>
          </a:p>
        </p:txBody>
      </p:sp>
      <p:grpSp>
        <p:nvGrpSpPr>
          <p:cNvPr id="342" name="Google Shape;342;p45"/>
          <p:cNvGrpSpPr/>
          <p:nvPr/>
        </p:nvGrpSpPr>
        <p:grpSpPr>
          <a:xfrm>
            <a:off x="218457" y="798017"/>
            <a:ext cx="5027311" cy="2143789"/>
            <a:chOff x="0" y="73966"/>
            <a:chExt cx="5027311" cy="2858386"/>
          </a:xfrm>
        </p:grpSpPr>
        <p:sp>
          <p:nvSpPr>
            <p:cNvPr id="343" name="Google Shape;343;p45"/>
            <p:cNvSpPr/>
            <p:nvPr/>
          </p:nvSpPr>
          <p:spPr>
            <a:xfrm>
              <a:off x="0" y="73966"/>
              <a:ext cx="5027311" cy="827995"/>
            </a:xfrm>
            <a:prstGeom prst="roundRect">
              <a:avLst>
                <a:gd fmla="val 16667" name="adj"/>
              </a:avLst>
            </a:prstGeom>
            <a:solidFill>
              <a:schemeClr val="dk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5"/>
            <p:cNvSpPr txBox="1"/>
            <p:nvPr/>
          </p:nvSpPr>
          <p:spPr>
            <a:xfrm>
              <a:off x="40419" y="114385"/>
              <a:ext cx="4946473" cy="747157"/>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ru" sz="1800" u="none" cap="none" strike="noStrike">
                  <a:solidFill>
                    <a:schemeClr val="lt1"/>
                  </a:solidFill>
                  <a:latin typeface="Arial"/>
                  <a:ea typeface="Arial"/>
                  <a:cs typeface="Arial"/>
                  <a:sym typeface="Arial"/>
                </a:rPr>
                <a:t>Просвещение и профессиональная ориентация</a:t>
              </a:r>
              <a:endParaRPr b="0" i="0" sz="1800" u="none" cap="none" strike="noStrike">
                <a:solidFill>
                  <a:schemeClr val="lt1"/>
                </a:solidFill>
                <a:latin typeface="Arial"/>
                <a:ea typeface="Arial"/>
                <a:cs typeface="Arial"/>
                <a:sym typeface="Arial"/>
              </a:endParaRPr>
            </a:p>
          </p:txBody>
        </p:sp>
        <p:sp>
          <p:nvSpPr>
            <p:cNvPr id="345" name="Google Shape;345;p45"/>
            <p:cNvSpPr/>
            <p:nvPr/>
          </p:nvSpPr>
          <p:spPr>
            <a:xfrm>
              <a:off x="0" y="1089162"/>
              <a:ext cx="5027311" cy="827995"/>
            </a:xfrm>
            <a:prstGeom prst="roundRect">
              <a:avLst>
                <a:gd fmla="val 16667" name="adj"/>
              </a:avLst>
            </a:prstGeom>
            <a:solidFill>
              <a:schemeClr val="dk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5"/>
            <p:cNvSpPr txBox="1"/>
            <p:nvPr/>
          </p:nvSpPr>
          <p:spPr>
            <a:xfrm>
              <a:off x="40419" y="1129581"/>
              <a:ext cx="4946473" cy="747157"/>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ru" sz="1800" u="none" cap="none" strike="noStrike">
                  <a:solidFill>
                    <a:schemeClr val="lt1"/>
                  </a:solidFill>
                  <a:latin typeface="Arial"/>
                  <a:ea typeface="Arial"/>
                  <a:cs typeface="Arial"/>
                  <a:sym typeface="Arial"/>
                </a:rPr>
                <a:t>Организация и проведение мастер-классов и соревнований для школьников</a:t>
              </a:r>
              <a:endParaRPr b="0" i="0" sz="1800" u="none" cap="none" strike="noStrike">
                <a:solidFill>
                  <a:schemeClr val="lt1"/>
                </a:solidFill>
                <a:latin typeface="Arial"/>
                <a:ea typeface="Arial"/>
                <a:cs typeface="Arial"/>
                <a:sym typeface="Arial"/>
              </a:endParaRPr>
            </a:p>
          </p:txBody>
        </p:sp>
        <p:sp>
          <p:nvSpPr>
            <p:cNvPr id="347" name="Google Shape;347;p45"/>
            <p:cNvSpPr/>
            <p:nvPr/>
          </p:nvSpPr>
          <p:spPr>
            <a:xfrm>
              <a:off x="0" y="2104357"/>
              <a:ext cx="5027311" cy="827995"/>
            </a:xfrm>
            <a:prstGeom prst="roundRect">
              <a:avLst>
                <a:gd fmla="val 16667" name="adj"/>
              </a:avLst>
            </a:prstGeom>
            <a:solidFill>
              <a:schemeClr val="dk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5"/>
            <p:cNvSpPr txBox="1"/>
            <p:nvPr/>
          </p:nvSpPr>
          <p:spPr>
            <a:xfrm>
              <a:off x="40419" y="2144776"/>
              <a:ext cx="4946473" cy="747157"/>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ru" sz="1800" u="none" cap="none" strike="noStrike">
                  <a:solidFill>
                    <a:schemeClr val="lt1"/>
                  </a:solidFill>
                  <a:latin typeface="Arial"/>
                  <a:ea typeface="Arial"/>
                  <a:cs typeface="Arial"/>
                  <a:sym typeface="Arial"/>
                </a:rPr>
                <a:t>Сопровождение исследовательских проектов обучающихся</a:t>
              </a:r>
              <a:endParaRPr b="0" i="0" sz="1800" u="none" cap="none" strike="noStrike">
                <a:solidFill>
                  <a:schemeClr val="lt1"/>
                </a:solidFill>
                <a:latin typeface="Arial"/>
                <a:ea typeface="Arial"/>
                <a:cs typeface="Arial"/>
                <a:sym typeface="Arial"/>
              </a:endParaRPr>
            </a:p>
          </p:txBody>
        </p:sp>
      </p:grpSp>
      <p:sp>
        <p:nvSpPr>
          <p:cNvPr id="349" name="Google Shape;349;p45"/>
          <p:cNvSpPr/>
          <p:nvPr/>
        </p:nvSpPr>
        <p:spPr>
          <a:xfrm>
            <a:off x="0" y="5084318"/>
            <a:ext cx="9198300" cy="780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standing at a podium speaking to a group of people&#10;&#10;Description automatically generated with low confidence" id="350" name="Google Shape;350;p45"/>
          <p:cNvPicPr preferRelativeResize="0"/>
          <p:nvPr/>
        </p:nvPicPr>
        <p:blipFill rotWithShape="1">
          <a:blip r:embed="rId3">
            <a:alphaModFix/>
          </a:blip>
          <a:srcRect b="0" l="0" r="0" t="32200"/>
          <a:stretch/>
        </p:blipFill>
        <p:spPr>
          <a:xfrm>
            <a:off x="529350" y="3091400"/>
            <a:ext cx="5027328" cy="1890001"/>
          </a:xfrm>
          <a:prstGeom prst="rect">
            <a:avLst/>
          </a:prstGeom>
          <a:noFill/>
          <a:ln>
            <a:noFill/>
          </a:ln>
        </p:spPr>
      </p:pic>
      <p:pic>
        <p:nvPicPr>
          <p:cNvPr descr="A picture containing cake, table, person, birthday&#10;&#10;Description automatically generated" id="351" name="Google Shape;351;p45"/>
          <p:cNvPicPr preferRelativeResize="0"/>
          <p:nvPr/>
        </p:nvPicPr>
        <p:blipFill rotWithShape="1">
          <a:blip r:embed="rId4">
            <a:alphaModFix/>
          </a:blip>
          <a:srcRect b="0" l="3500" r="7784" t="0"/>
          <a:stretch/>
        </p:blipFill>
        <p:spPr>
          <a:xfrm>
            <a:off x="6158325" y="3091400"/>
            <a:ext cx="2985676" cy="1890002"/>
          </a:xfrm>
          <a:prstGeom prst="rect">
            <a:avLst/>
          </a:prstGeom>
          <a:noFill/>
          <a:ln>
            <a:noFill/>
          </a:ln>
        </p:spPr>
      </p:pic>
      <p:pic>
        <p:nvPicPr>
          <p:cNvPr descr="A person standing in front of a table with children in the background&#10;&#10;Description automatically generated with low confidence" id="352" name="Google Shape;352;p45"/>
          <p:cNvPicPr preferRelativeResize="0"/>
          <p:nvPr/>
        </p:nvPicPr>
        <p:blipFill rotWithShape="1">
          <a:blip r:embed="rId5">
            <a:alphaModFix/>
          </a:blip>
          <a:srcRect b="0" l="0" r="11972" t="0"/>
          <a:stretch/>
        </p:blipFill>
        <p:spPr>
          <a:xfrm>
            <a:off x="5414950" y="777900"/>
            <a:ext cx="3468474" cy="231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6"/>
          <p:cNvSpPr/>
          <p:nvPr/>
        </p:nvSpPr>
        <p:spPr>
          <a:xfrm>
            <a:off x="0" y="-20538"/>
            <a:ext cx="9144000" cy="6345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8" name="Google Shape;358;p46"/>
          <p:cNvSpPr txBox="1"/>
          <p:nvPr/>
        </p:nvSpPr>
        <p:spPr>
          <a:xfrm>
            <a:off x="0" y="-74550"/>
            <a:ext cx="9144000" cy="789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ru" sz="2000">
                <a:solidFill>
                  <a:schemeClr val="lt1"/>
                </a:solidFill>
              </a:rPr>
              <a:t>Съёмочная площадка</a:t>
            </a:r>
            <a:endParaRPr b="0" i="0" sz="1600" u="none" cap="none" strike="noStrike">
              <a:solidFill>
                <a:schemeClr val="lt1"/>
              </a:solidFill>
              <a:latin typeface="Arial"/>
              <a:ea typeface="Arial"/>
              <a:cs typeface="Arial"/>
              <a:sym typeface="Arial"/>
            </a:endParaRPr>
          </a:p>
        </p:txBody>
      </p:sp>
      <p:grpSp>
        <p:nvGrpSpPr>
          <p:cNvPr id="359" name="Google Shape;359;p46"/>
          <p:cNvGrpSpPr/>
          <p:nvPr/>
        </p:nvGrpSpPr>
        <p:grpSpPr>
          <a:xfrm>
            <a:off x="218457" y="798017"/>
            <a:ext cx="5027400" cy="2143793"/>
            <a:chOff x="0" y="73966"/>
            <a:chExt cx="5027400" cy="2858391"/>
          </a:xfrm>
        </p:grpSpPr>
        <p:sp>
          <p:nvSpPr>
            <p:cNvPr id="360" name="Google Shape;360;p46"/>
            <p:cNvSpPr/>
            <p:nvPr/>
          </p:nvSpPr>
          <p:spPr>
            <a:xfrm>
              <a:off x="0" y="73966"/>
              <a:ext cx="5027400" cy="828000"/>
            </a:xfrm>
            <a:prstGeom prst="roundRect">
              <a:avLst>
                <a:gd fmla="val 16667" name="adj"/>
              </a:avLst>
            </a:prstGeom>
            <a:solidFill>
              <a:schemeClr val="dk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6"/>
            <p:cNvSpPr txBox="1"/>
            <p:nvPr/>
          </p:nvSpPr>
          <p:spPr>
            <a:xfrm>
              <a:off x="40419" y="114385"/>
              <a:ext cx="4946400" cy="747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lang="ru" sz="1800">
                  <a:solidFill>
                    <a:schemeClr val="lt1"/>
                  </a:solidFill>
                </a:rPr>
                <a:t>4 источника света</a:t>
              </a:r>
              <a:endParaRPr b="0" i="0" sz="1800" u="none" cap="none" strike="noStrike">
                <a:solidFill>
                  <a:schemeClr val="lt1"/>
                </a:solidFill>
                <a:latin typeface="Arial"/>
                <a:ea typeface="Arial"/>
                <a:cs typeface="Arial"/>
                <a:sym typeface="Arial"/>
              </a:endParaRPr>
            </a:p>
          </p:txBody>
        </p:sp>
        <p:sp>
          <p:nvSpPr>
            <p:cNvPr id="362" name="Google Shape;362;p46"/>
            <p:cNvSpPr/>
            <p:nvPr/>
          </p:nvSpPr>
          <p:spPr>
            <a:xfrm>
              <a:off x="0" y="1089162"/>
              <a:ext cx="5027400" cy="828000"/>
            </a:xfrm>
            <a:prstGeom prst="roundRect">
              <a:avLst>
                <a:gd fmla="val 16667" name="adj"/>
              </a:avLst>
            </a:prstGeom>
            <a:solidFill>
              <a:schemeClr val="dk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6"/>
            <p:cNvSpPr txBox="1"/>
            <p:nvPr/>
          </p:nvSpPr>
          <p:spPr>
            <a:xfrm>
              <a:off x="40419" y="1129581"/>
              <a:ext cx="4946400" cy="747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lang="ru" sz="1800">
                  <a:solidFill>
                    <a:schemeClr val="lt1"/>
                  </a:solidFill>
                </a:rPr>
                <a:t>Фотокамера со сменной оптикой и рекордер</a:t>
              </a:r>
              <a:endParaRPr b="0" i="0" sz="1800" u="none" cap="none" strike="noStrike">
                <a:solidFill>
                  <a:schemeClr val="lt1"/>
                </a:solidFill>
                <a:latin typeface="Arial"/>
                <a:ea typeface="Arial"/>
                <a:cs typeface="Arial"/>
                <a:sym typeface="Arial"/>
              </a:endParaRPr>
            </a:p>
          </p:txBody>
        </p:sp>
        <p:sp>
          <p:nvSpPr>
            <p:cNvPr id="364" name="Google Shape;364;p46"/>
            <p:cNvSpPr/>
            <p:nvPr/>
          </p:nvSpPr>
          <p:spPr>
            <a:xfrm>
              <a:off x="0" y="2104357"/>
              <a:ext cx="5027400" cy="828000"/>
            </a:xfrm>
            <a:prstGeom prst="roundRect">
              <a:avLst>
                <a:gd fmla="val 16667" name="adj"/>
              </a:avLst>
            </a:prstGeom>
            <a:solidFill>
              <a:schemeClr val="dk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6"/>
            <p:cNvSpPr txBox="1"/>
            <p:nvPr/>
          </p:nvSpPr>
          <p:spPr>
            <a:xfrm>
              <a:off x="40419" y="2144776"/>
              <a:ext cx="4946400" cy="747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lang="ru" sz="1800">
                  <a:solidFill>
                    <a:schemeClr val="lt1"/>
                  </a:solidFill>
                </a:rPr>
                <a:t>Хромакей</a:t>
              </a:r>
              <a:endParaRPr b="0" i="0" sz="1800" u="none" cap="none" strike="noStrike">
                <a:solidFill>
                  <a:schemeClr val="lt1"/>
                </a:solidFill>
                <a:latin typeface="Arial"/>
                <a:ea typeface="Arial"/>
                <a:cs typeface="Arial"/>
                <a:sym typeface="Arial"/>
              </a:endParaRPr>
            </a:p>
          </p:txBody>
        </p:sp>
      </p:grpSp>
      <p:sp>
        <p:nvSpPr>
          <p:cNvPr id="366" name="Google Shape;366;p46"/>
          <p:cNvSpPr/>
          <p:nvPr/>
        </p:nvSpPr>
        <p:spPr>
          <a:xfrm>
            <a:off x="0" y="5084318"/>
            <a:ext cx="9198300" cy="7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67" name="Google Shape;367;p46"/>
          <p:cNvPicPr preferRelativeResize="0"/>
          <p:nvPr/>
        </p:nvPicPr>
        <p:blipFill rotWithShape="1">
          <a:blip r:embed="rId3">
            <a:alphaModFix/>
          </a:blip>
          <a:srcRect b="3908" l="0" r="0" t="22339"/>
          <a:stretch/>
        </p:blipFill>
        <p:spPr>
          <a:xfrm>
            <a:off x="5462650" y="798025"/>
            <a:ext cx="3681352" cy="2036452"/>
          </a:xfrm>
          <a:prstGeom prst="rect">
            <a:avLst/>
          </a:prstGeom>
          <a:noFill/>
          <a:ln>
            <a:noFill/>
          </a:ln>
        </p:spPr>
      </p:pic>
      <p:pic>
        <p:nvPicPr>
          <p:cNvPr id="368" name="Google Shape;368;p46"/>
          <p:cNvPicPr preferRelativeResize="0"/>
          <p:nvPr/>
        </p:nvPicPr>
        <p:blipFill rotWithShape="1">
          <a:blip r:embed="rId4">
            <a:alphaModFix/>
          </a:blip>
          <a:srcRect b="20481" l="0" r="0" t="29206"/>
          <a:stretch/>
        </p:blipFill>
        <p:spPr>
          <a:xfrm>
            <a:off x="0" y="3084000"/>
            <a:ext cx="5396910" cy="2036452"/>
          </a:xfrm>
          <a:prstGeom prst="rect">
            <a:avLst/>
          </a:prstGeom>
          <a:noFill/>
          <a:ln>
            <a:noFill/>
          </a:ln>
        </p:spPr>
      </p:pic>
      <p:pic>
        <p:nvPicPr>
          <p:cNvPr id="369" name="Google Shape;369;p46"/>
          <p:cNvPicPr preferRelativeResize="0"/>
          <p:nvPr/>
        </p:nvPicPr>
        <p:blipFill rotWithShape="1">
          <a:blip r:embed="rId5">
            <a:alphaModFix/>
          </a:blip>
          <a:srcRect b="6025" l="0" r="0" t="13205"/>
          <a:stretch/>
        </p:blipFill>
        <p:spPr>
          <a:xfrm>
            <a:off x="5462650" y="2854179"/>
            <a:ext cx="3681352" cy="223014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311725" y="500925"/>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4. ИННОВАЦИИ - с</a:t>
            </a:r>
            <a:r>
              <a:rPr lang="ru"/>
              <a:t>ектор новых компетенций</a:t>
            </a:r>
            <a:endParaRPr/>
          </a:p>
        </p:txBody>
      </p:sp>
      <p:sp>
        <p:nvSpPr>
          <p:cNvPr id="375" name="Google Shape;375;p47"/>
          <p:cNvSpPr txBox="1"/>
          <p:nvPr>
            <p:ph idx="1" type="body"/>
          </p:nvPr>
        </p:nvSpPr>
        <p:spPr>
          <a:xfrm>
            <a:off x="311700" y="1505700"/>
            <a:ext cx="3999900" cy="3367200"/>
          </a:xfrm>
          <a:prstGeom prst="rect">
            <a:avLst/>
          </a:prstGeom>
        </p:spPr>
        <p:txBody>
          <a:bodyPr anchorCtr="0" anchor="t" bIns="91425" lIns="91425" spcFirstLastPara="1" rIns="91425" wrap="square" tIns="91425">
            <a:normAutofit fontScale="92500" lnSpcReduction="20000"/>
          </a:bodyPr>
          <a:lstStyle/>
          <a:p>
            <a:pPr indent="-311308" lvl="0" marL="457200" rtl="0" algn="l">
              <a:spcBef>
                <a:spcPts val="0"/>
              </a:spcBef>
              <a:spcAft>
                <a:spcPts val="0"/>
              </a:spcAft>
              <a:buSzPct val="100000"/>
              <a:buChar char="●"/>
            </a:pPr>
            <a:r>
              <a:rPr b="1" lang="ru" sz="1408"/>
              <a:t>Data Science клуб </a:t>
            </a:r>
            <a:r>
              <a:rPr b="1" i="1" lang="ru" sz="1408"/>
              <a:t>(Секция наук о данных)</a:t>
            </a:r>
            <a:r>
              <a:rPr b="1" lang="ru" sz="1408"/>
              <a:t> </a:t>
            </a:r>
            <a:endParaRPr b="1" sz="1408"/>
          </a:p>
          <a:p>
            <a:pPr indent="-299561" lvl="1" marL="914400" rtl="0" algn="l">
              <a:spcBef>
                <a:spcPts val="0"/>
              </a:spcBef>
              <a:spcAft>
                <a:spcPts val="0"/>
              </a:spcAft>
              <a:buSzPct val="100000"/>
              <a:buChar char="○"/>
            </a:pPr>
            <a:r>
              <a:rPr lang="ru" sz="1208"/>
              <a:t>повышение компетенций в сфере искусственного интеллекта;</a:t>
            </a:r>
            <a:endParaRPr sz="1208"/>
          </a:p>
          <a:p>
            <a:pPr indent="-299561" lvl="1" marL="914400" rtl="0" algn="l">
              <a:spcBef>
                <a:spcPts val="0"/>
              </a:spcBef>
              <a:spcAft>
                <a:spcPts val="0"/>
              </a:spcAft>
              <a:buSzPct val="100000"/>
              <a:buChar char="○"/>
            </a:pPr>
            <a:r>
              <a:rPr lang="ru" sz="1208"/>
              <a:t>проведение соревновательных мероприятий;</a:t>
            </a:r>
            <a:endParaRPr sz="1208"/>
          </a:p>
          <a:p>
            <a:pPr indent="-299561" lvl="1" marL="914400" rtl="0" algn="l">
              <a:spcBef>
                <a:spcPts val="0"/>
              </a:spcBef>
              <a:spcAft>
                <a:spcPts val="0"/>
              </a:spcAft>
              <a:buSzPct val="100000"/>
              <a:buChar char="○"/>
            </a:pPr>
            <a:r>
              <a:rPr lang="ru" sz="1208"/>
              <a:t>создание платформы для хранения общих датасетов и описания лучших практик.</a:t>
            </a:r>
            <a:endParaRPr sz="1208"/>
          </a:p>
          <a:p>
            <a:pPr indent="-311308" lvl="0" marL="457200" rtl="0" algn="l">
              <a:spcBef>
                <a:spcPts val="0"/>
              </a:spcBef>
              <a:spcAft>
                <a:spcPts val="0"/>
              </a:spcAft>
              <a:buSzPct val="100000"/>
              <a:buChar char="●"/>
            </a:pPr>
            <a:r>
              <a:rPr b="1" lang="ru" sz="1408"/>
              <a:t>Секция</a:t>
            </a:r>
            <a:r>
              <a:rPr b="1" lang="ru" sz="1408"/>
              <a:t> робототехники </a:t>
            </a:r>
            <a:endParaRPr b="1" sz="1408"/>
          </a:p>
          <a:p>
            <a:pPr indent="-299561" lvl="1" marL="914400" rtl="0" algn="l">
              <a:spcBef>
                <a:spcPts val="0"/>
              </a:spcBef>
              <a:spcAft>
                <a:spcPts val="0"/>
              </a:spcAft>
              <a:buSzPct val="100000"/>
              <a:buChar char="○"/>
            </a:pPr>
            <a:r>
              <a:rPr lang="ru" sz="1208"/>
              <a:t>использование робополигона;</a:t>
            </a:r>
            <a:endParaRPr sz="1208"/>
          </a:p>
          <a:p>
            <a:pPr indent="-299561" lvl="1" marL="914400" rtl="0" algn="l">
              <a:spcBef>
                <a:spcPts val="0"/>
              </a:spcBef>
              <a:spcAft>
                <a:spcPts val="0"/>
              </a:spcAft>
              <a:buSzPct val="100000"/>
              <a:buChar char="○"/>
            </a:pPr>
            <a:r>
              <a:rPr lang="ru" sz="1208"/>
              <a:t>разработка общих подходов в обучении;</a:t>
            </a:r>
            <a:endParaRPr sz="1208"/>
          </a:p>
          <a:p>
            <a:pPr indent="-299561" lvl="1" marL="914400" rtl="0" algn="l">
              <a:spcBef>
                <a:spcPts val="0"/>
              </a:spcBef>
              <a:spcAft>
                <a:spcPts val="0"/>
              </a:spcAft>
              <a:buSzPct val="100000"/>
              <a:buChar char="○"/>
            </a:pPr>
            <a:r>
              <a:rPr lang="ru" sz="1208"/>
              <a:t>проведение соревнований.</a:t>
            </a:r>
            <a:endParaRPr sz="1208"/>
          </a:p>
          <a:p>
            <a:pPr indent="0" lvl="0" marL="0" rtl="0" algn="l">
              <a:spcBef>
                <a:spcPts val="1200"/>
              </a:spcBef>
              <a:spcAft>
                <a:spcPts val="0"/>
              </a:spcAft>
              <a:buNone/>
            </a:pPr>
            <a:r>
              <a:t/>
            </a:r>
            <a:endParaRPr/>
          </a:p>
          <a:p>
            <a:pPr indent="0" lvl="0" marL="0" rtl="0" algn="l">
              <a:spcBef>
                <a:spcPts val="1200"/>
              </a:spcBef>
              <a:spcAft>
                <a:spcPts val="0"/>
              </a:spcAft>
              <a:buNone/>
            </a:pPr>
            <a:r>
              <a:rPr b="1" lang="ru">
                <a:solidFill>
                  <a:schemeClr val="accent5"/>
                </a:solidFill>
              </a:rPr>
              <a:t>ВАКАНСИЯ!</a:t>
            </a:r>
            <a:endParaRPr b="1">
              <a:solidFill>
                <a:schemeClr val="accent5"/>
              </a:solidFill>
            </a:endParaRPr>
          </a:p>
          <a:p>
            <a:pPr indent="-304958" lvl="0" marL="457200" rtl="0" algn="l">
              <a:spcBef>
                <a:spcPts val="1200"/>
              </a:spcBef>
              <a:spcAft>
                <a:spcPts val="0"/>
              </a:spcAft>
              <a:buSzPct val="100000"/>
              <a:buChar char="●"/>
            </a:pPr>
            <a:r>
              <a:rPr lang="ru"/>
              <a:t>создание английского клуба</a:t>
            </a:r>
            <a:endParaRPr/>
          </a:p>
          <a:p>
            <a:pPr indent="-304958" lvl="0" marL="457200" rtl="0" algn="l">
              <a:spcBef>
                <a:spcPts val="0"/>
              </a:spcBef>
              <a:spcAft>
                <a:spcPts val="0"/>
              </a:spcAft>
              <a:buSzPct val="100000"/>
              <a:buChar char="●"/>
            </a:pPr>
            <a:r>
              <a:rPr lang="ru"/>
              <a:t>создание клуба квантовых вычислений</a:t>
            </a:r>
            <a:endParaRPr/>
          </a:p>
          <a:p>
            <a:pPr indent="-304958" lvl="0" marL="457200" rtl="0" algn="l">
              <a:spcBef>
                <a:spcPts val="0"/>
              </a:spcBef>
              <a:spcAft>
                <a:spcPts val="0"/>
              </a:spcAft>
              <a:buSzPct val="100000"/>
              <a:buChar char="●"/>
            </a:pPr>
            <a:r>
              <a:rPr lang="ru"/>
              <a:t>создание клуба нейроинтерфейсов</a:t>
            </a:r>
            <a:endParaRPr/>
          </a:p>
        </p:txBody>
      </p:sp>
      <p:pic>
        <p:nvPicPr>
          <p:cNvPr id="376" name="Google Shape;376;p47"/>
          <p:cNvPicPr preferRelativeResize="0"/>
          <p:nvPr/>
        </p:nvPicPr>
        <p:blipFill>
          <a:blip r:embed="rId3">
            <a:alphaModFix/>
          </a:blip>
          <a:stretch>
            <a:fillRect/>
          </a:stretch>
        </p:blipFill>
        <p:spPr>
          <a:xfrm>
            <a:off x="4464000" y="1169850"/>
            <a:ext cx="4527600" cy="3167826"/>
          </a:xfrm>
          <a:prstGeom prst="rect">
            <a:avLst/>
          </a:prstGeom>
          <a:noFill/>
          <a:ln>
            <a:noFill/>
          </a:ln>
        </p:spPr>
      </p:pic>
      <p:cxnSp>
        <p:nvCxnSpPr>
          <p:cNvPr id="377" name="Google Shape;377;p47"/>
          <p:cNvCxnSpPr/>
          <p:nvPr/>
        </p:nvCxnSpPr>
        <p:spPr>
          <a:xfrm>
            <a:off x="404425" y="3588350"/>
            <a:ext cx="3406200" cy="6000"/>
          </a:xfrm>
          <a:prstGeom prst="straightConnector1">
            <a:avLst/>
          </a:prstGeom>
          <a:noFill/>
          <a:ln cap="flat" cmpd="sng" w="9525">
            <a:solidFill>
              <a:schemeClr val="dk1"/>
            </a:solidFill>
            <a:prstDash val="solid"/>
            <a:round/>
            <a:headEnd len="med" w="med" type="none"/>
            <a:tailEnd len="med" w="med" type="none"/>
          </a:ln>
        </p:spPr>
      </p:cxnSp>
      <p:sp>
        <p:nvSpPr>
          <p:cNvPr id="378" name="Google Shape;37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0"/>
          <p:cNvSpPr txBox="1"/>
          <p:nvPr>
            <p:ph type="title"/>
          </p:nvPr>
        </p:nvSpPr>
        <p:spPr>
          <a:xfrm>
            <a:off x="311725" y="21773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ru"/>
              <a:t>Синергетический эффект</a:t>
            </a:r>
            <a:endParaRPr b="1"/>
          </a:p>
        </p:txBody>
      </p:sp>
      <p:sp>
        <p:nvSpPr>
          <p:cNvPr id="186" name="Google Shape;186;p30"/>
          <p:cNvSpPr txBox="1"/>
          <p:nvPr>
            <p:ph idx="1" type="body"/>
          </p:nvPr>
        </p:nvSpPr>
        <p:spPr>
          <a:xfrm>
            <a:off x="4392375" y="649650"/>
            <a:ext cx="4550100" cy="41370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AutoNum type="arabicPeriod"/>
            </a:pPr>
            <a:r>
              <a:rPr b="1" lang="ru" sz="1500"/>
              <a:t>Р</a:t>
            </a:r>
            <a:r>
              <a:rPr b="1" lang="ru" sz="1500"/>
              <a:t>аскрывать научный и творческий потенциал </a:t>
            </a:r>
            <a:r>
              <a:rPr i="1" lang="ru" sz="1500">
                <a:solidFill>
                  <a:schemeClr val="dk1"/>
                </a:solidFill>
              </a:rPr>
              <a:t>#повышение_человеческого_капитала, </a:t>
            </a:r>
            <a:r>
              <a:rPr i="1" lang="ru" sz="1500">
                <a:solidFill>
                  <a:schemeClr val="dk1"/>
                </a:solidFill>
              </a:rPr>
              <a:t>#увеличение_КПД</a:t>
            </a:r>
            <a:endParaRPr i="1" sz="1500">
              <a:solidFill>
                <a:schemeClr val="dk1"/>
              </a:solidFill>
            </a:endParaRPr>
          </a:p>
          <a:p>
            <a:pPr indent="0" lvl="0" marL="457200" rtl="0" algn="l">
              <a:spcBef>
                <a:spcPts val="1200"/>
              </a:spcBef>
              <a:spcAft>
                <a:spcPts val="0"/>
              </a:spcAft>
              <a:buNone/>
            </a:pPr>
            <a:r>
              <a:t/>
            </a:r>
            <a:endParaRPr i="1" sz="1500">
              <a:solidFill>
                <a:schemeClr val="dk1"/>
              </a:solidFill>
            </a:endParaRPr>
          </a:p>
          <a:p>
            <a:pPr indent="-323850" lvl="0" marL="457200" rtl="0" algn="l">
              <a:spcBef>
                <a:spcPts val="1200"/>
              </a:spcBef>
              <a:spcAft>
                <a:spcPts val="0"/>
              </a:spcAft>
              <a:buSzPts val="1500"/>
              <a:buAutoNum type="arabicPeriod"/>
            </a:pPr>
            <a:r>
              <a:rPr b="1" lang="ru" sz="1500"/>
              <a:t>Развивать управленческие навыки</a:t>
            </a:r>
            <a:r>
              <a:rPr lang="ru" sz="1500"/>
              <a:t>                                           </a:t>
            </a:r>
            <a:r>
              <a:rPr i="1" lang="ru" sz="1500">
                <a:solidFill>
                  <a:schemeClr val="dk1"/>
                </a:solidFill>
              </a:rPr>
              <a:t>#management_growning, #head_hunting </a:t>
            </a:r>
            <a:endParaRPr i="1" sz="1500">
              <a:solidFill>
                <a:schemeClr val="dk1"/>
              </a:solidFill>
            </a:endParaRPr>
          </a:p>
          <a:p>
            <a:pPr indent="0" lvl="0" marL="0" rtl="0" algn="l">
              <a:spcBef>
                <a:spcPts val="1200"/>
              </a:spcBef>
              <a:spcAft>
                <a:spcPts val="0"/>
              </a:spcAft>
              <a:buNone/>
            </a:pPr>
            <a:r>
              <a:t/>
            </a:r>
            <a:endParaRPr sz="1500"/>
          </a:p>
          <a:p>
            <a:pPr indent="-323850" lvl="0" marL="457200" rtl="0" algn="l">
              <a:spcBef>
                <a:spcPts val="1200"/>
              </a:spcBef>
              <a:spcAft>
                <a:spcPts val="0"/>
              </a:spcAft>
              <a:buSzPts val="1500"/>
              <a:buAutoNum type="arabicPeriod"/>
            </a:pPr>
            <a:r>
              <a:rPr b="1" lang="ru" sz="1500"/>
              <a:t>Объединять </a:t>
            </a:r>
            <a:r>
              <a:rPr b="1" lang="ru" sz="1500">
                <a:solidFill>
                  <a:srgbClr val="4D5156"/>
                </a:solidFill>
                <a:highlight>
                  <a:srgbClr val="FFFFFF"/>
                </a:highlight>
              </a:rPr>
              <a:t>коллектив и ф</a:t>
            </a:r>
            <a:r>
              <a:rPr b="1" lang="ru" sz="1500">
                <a:solidFill>
                  <a:srgbClr val="4D5156"/>
                </a:solidFill>
                <a:highlight>
                  <a:srgbClr val="FFFFFF"/>
                </a:highlight>
              </a:rPr>
              <a:t>ормировать навыки</a:t>
            </a:r>
            <a:r>
              <a:rPr lang="ru" sz="1500">
                <a:solidFill>
                  <a:srgbClr val="4D5156"/>
                </a:solidFill>
                <a:highlight>
                  <a:srgbClr val="FFFFFF"/>
                </a:highlight>
              </a:rPr>
              <a:t> </a:t>
            </a:r>
            <a:r>
              <a:rPr b="1" lang="ru" sz="1500">
                <a:solidFill>
                  <a:srgbClr val="4D5156"/>
                </a:solidFill>
                <a:highlight>
                  <a:srgbClr val="FFFFFF"/>
                </a:highlight>
              </a:rPr>
              <a:t>решения общих задач</a:t>
            </a:r>
            <a:r>
              <a:rPr lang="ru" sz="1500">
                <a:solidFill>
                  <a:srgbClr val="4D5156"/>
                </a:solidFill>
                <a:highlight>
                  <a:srgbClr val="FFFFFF"/>
                </a:highlight>
              </a:rPr>
              <a:t>                         </a:t>
            </a:r>
            <a:r>
              <a:rPr i="1" lang="ru" sz="1500">
                <a:solidFill>
                  <a:schemeClr val="dk1"/>
                </a:solidFill>
                <a:highlight>
                  <a:srgbClr val="FFFFFF"/>
                </a:highlight>
              </a:rPr>
              <a:t>#team_building, #work_life_balancing</a:t>
            </a:r>
            <a:endParaRPr i="1" sz="1500">
              <a:solidFill>
                <a:schemeClr val="dk1"/>
              </a:solidFill>
            </a:endParaRPr>
          </a:p>
          <a:p>
            <a:pPr indent="0" lvl="0" marL="0" rtl="0" algn="l">
              <a:spcBef>
                <a:spcPts val="1200"/>
              </a:spcBef>
              <a:spcAft>
                <a:spcPts val="1200"/>
              </a:spcAft>
              <a:buNone/>
            </a:pPr>
            <a:r>
              <a:t/>
            </a:r>
            <a:endParaRPr/>
          </a:p>
        </p:txBody>
      </p:sp>
      <p:sp>
        <p:nvSpPr>
          <p:cNvPr id="187" name="Google Shape;18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8"/>
          <p:cNvSpPr txBox="1"/>
          <p:nvPr>
            <p:ph type="title"/>
          </p:nvPr>
        </p:nvSpPr>
        <p:spPr>
          <a:xfrm>
            <a:off x="245175" y="1940525"/>
            <a:ext cx="8520600" cy="54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ru" sz="2850">
                <a:solidFill>
                  <a:srgbClr val="080808"/>
                </a:solidFill>
                <a:latin typeface="Arial"/>
                <a:ea typeface="Arial"/>
                <a:cs typeface="Arial"/>
                <a:sym typeface="Arial"/>
              </a:rPr>
              <a:t>Секция робототехники</a:t>
            </a:r>
            <a:endParaRPr b="1" sz="2850">
              <a:solidFill>
                <a:srgbClr val="080808"/>
              </a:solidFill>
            </a:endParaRPr>
          </a:p>
        </p:txBody>
      </p:sp>
      <p:sp>
        <p:nvSpPr>
          <p:cNvPr id="384" name="Google Shape;384;p48"/>
          <p:cNvSpPr txBox="1"/>
          <p:nvPr/>
        </p:nvSpPr>
        <p:spPr>
          <a:xfrm>
            <a:off x="4282100" y="3840600"/>
            <a:ext cx="3311700" cy="1241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200"/>
              </a:spcBef>
              <a:spcAft>
                <a:spcPts val="0"/>
              </a:spcAft>
              <a:buNone/>
            </a:pPr>
            <a:r>
              <a:rPr lang="ru" sz="1100">
                <a:solidFill>
                  <a:schemeClr val="dk1"/>
                </a:solidFill>
              </a:rPr>
              <a:t>Голев Артем Владимирович</a:t>
            </a:r>
            <a:endParaRPr sz="1100">
              <a:solidFill>
                <a:schemeClr val="dk1"/>
              </a:solidFill>
            </a:endParaRPr>
          </a:p>
          <a:p>
            <a:pPr indent="0" lvl="0" marL="0" rtl="0" algn="ctr">
              <a:lnSpc>
                <a:spcPct val="90000"/>
              </a:lnSpc>
              <a:spcBef>
                <a:spcPts val="1200"/>
              </a:spcBef>
              <a:spcAft>
                <a:spcPts val="0"/>
              </a:spcAft>
              <a:buNone/>
            </a:pPr>
            <a:r>
              <a:rPr lang="ru" sz="1100">
                <a:solidFill>
                  <a:schemeClr val="dk1"/>
                </a:solidFill>
              </a:rPr>
              <a:t>Младший научный сотрудник</a:t>
            </a:r>
            <a:endParaRPr sz="1100">
              <a:solidFill>
                <a:schemeClr val="dk1"/>
              </a:solidFill>
            </a:endParaRPr>
          </a:p>
          <a:p>
            <a:pPr indent="0" lvl="0" marL="0" rtl="0" algn="ctr">
              <a:lnSpc>
                <a:spcPct val="90000"/>
              </a:lnSpc>
              <a:spcBef>
                <a:spcPts val="1200"/>
              </a:spcBef>
              <a:spcAft>
                <a:spcPts val="0"/>
              </a:spcAft>
              <a:buNone/>
            </a:pPr>
            <a:r>
              <a:rPr lang="ru" sz="1100">
                <a:solidFill>
                  <a:schemeClr val="dk1"/>
                </a:solidFill>
              </a:rPr>
              <a:t>Лаборатория №46</a:t>
            </a:r>
            <a:endParaRPr sz="1100">
              <a:solidFill>
                <a:schemeClr val="dk1"/>
              </a:solidFill>
            </a:endParaRPr>
          </a:p>
          <a:p>
            <a:pPr indent="0" lvl="0" marL="0" rtl="0" algn="l">
              <a:spcBef>
                <a:spcPts val="200"/>
              </a:spcBef>
              <a:spcAft>
                <a:spcPts val="0"/>
              </a:spcAft>
              <a:buNone/>
            </a:pPr>
            <a:r>
              <a:t/>
            </a:r>
            <a:endParaRPr>
              <a:latin typeface="Lato"/>
              <a:ea typeface="Lato"/>
              <a:cs typeface="Lato"/>
              <a:sym typeface="Lato"/>
            </a:endParaRPr>
          </a:p>
        </p:txBody>
      </p:sp>
      <p:sp>
        <p:nvSpPr>
          <p:cNvPr id="385" name="Google Shape;385;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386" name="Google Shape;386;p48"/>
          <p:cNvSpPr txBox="1"/>
          <p:nvPr/>
        </p:nvSpPr>
        <p:spPr>
          <a:xfrm>
            <a:off x="5765775" y="3840600"/>
            <a:ext cx="3000000" cy="758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ru" sz="1200">
                <a:solidFill>
                  <a:schemeClr val="accent5"/>
                </a:solidFill>
              </a:rPr>
              <a:t>КОНТАКТЫ</a:t>
            </a:r>
            <a:endParaRPr b="1" sz="1200">
              <a:solidFill>
                <a:schemeClr val="accent5"/>
              </a:solidFill>
            </a:endParaRPr>
          </a:p>
          <a:p>
            <a:pPr indent="0" lvl="0" marL="0" rtl="0" algn="r">
              <a:lnSpc>
                <a:spcPct val="115000"/>
              </a:lnSpc>
              <a:spcBef>
                <a:spcPts val="0"/>
              </a:spcBef>
              <a:spcAft>
                <a:spcPts val="0"/>
              </a:spcAft>
              <a:buNone/>
            </a:pPr>
            <a:r>
              <a:rPr b="1" lang="ru" sz="1000"/>
              <a:t>89268207910</a:t>
            </a:r>
            <a:endParaRPr b="1" sz="1200"/>
          </a:p>
          <a:p>
            <a:pPr indent="0" lvl="0" marL="0" rtl="0" algn="r">
              <a:lnSpc>
                <a:spcPct val="115000"/>
              </a:lnSpc>
              <a:spcBef>
                <a:spcPts val="0"/>
              </a:spcBef>
              <a:spcAft>
                <a:spcPts val="0"/>
              </a:spcAft>
              <a:buNone/>
            </a:pPr>
            <a:r>
              <a:rPr b="1" lang="ru" sz="1200">
                <a:solidFill>
                  <a:srgbClr val="2892FF"/>
                </a:solidFill>
              </a:rPr>
              <a:t>oiw23@mail.ru</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2800">
                <a:latin typeface="Arial"/>
                <a:ea typeface="Arial"/>
                <a:cs typeface="Arial"/>
                <a:sym typeface="Arial"/>
              </a:rPr>
              <a:t>Основное</a:t>
            </a:r>
            <a:endParaRPr sz="2850"/>
          </a:p>
        </p:txBody>
      </p:sp>
      <p:sp>
        <p:nvSpPr>
          <p:cNvPr id="392" name="Google Shape;392;p49"/>
          <p:cNvSpPr txBox="1"/>
          <p:nvPr/>
        </p:nvSpPr>
        <p:spPr>
          <a:xfrm>
            <a:off x="548300" y="1438275"/>
            <a:ext cx="7369200" cy="3165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ru" sz="1650">
                <a:solidFill>
                  <a:srgbClr val="E48312"/>
                </a:solidFill>
                <a:latin typeface="Calibri"/>
                <a:ea typeface="Calibri"/>
                <a:cs typeface="Calibri"/>
                <a:sym typeface="Calibri"/>
              </a:rPr>
              <a:t> </a:t>
            </a:r>
            <a:r>
              <a:rPr b="1" lang="ru" sz="1650">
                <a:solidFill>
                  <a:srgbClr val="404040"/>
                </a:solidFill>
                <a:latin typeface="Calibri"/>
                <a:ea typeface="Calibri"/>
                <a:cs typeface="Calibri"/>
                <a:sym typeface="Calibri"/>
              </a:rPr>
              <a:t>Цели</a:t>
            </a:r>
            <a:endParaRPr b="1" sz="1650">
              <a:solidFill>
                <a:srgbClr val="404040"/>
              </a:solidFill>
              <a:latin typeface="Calibri"/>
              <a:ea typeface="Calibri"/>
              <a:cs typeface="Calibri"/>
              <a:sym typeface="Calibri"/>
            </a:endParaRPr>
          </a:p>
          <a:p>
            <a:pPr indent="-323850" lvl="0" marL="457200" rtl="0" algn="l">
              <a:lnSpc>
                <a:spcPct val="90000"/>
              </a:lnSpc>
              <a:spcBef>
                <a:spcPts val="200"/>
              </a:spcBef>
              <a:spcAft>
                <a:spcPts val="0"/>
              </a:spcAft>
              <a:buClr>
                <a:srgbClr val="404040"/>
              </a:buClr>
              <a:buSzPts val="1500"/>
              <a:buFont typeface="Calibri"/>
              <a:buChar char="●"/>
            </a:pPr>
            <a:r>
              <a:rPr lang="ru" sz="1500">
                <a:solidFill>
                  <a:srgbClr val="404040"/>
                </a:solidFill>
                <a:latin typeface="Calibri"/>
                <a:ea typeface="Calibri"/>
                <a:cs typeface="Calibri"/>
                <a:sym typeface="Calibri"/>
              </a:rPr>
              <a:t>Повышение качества и количества исследований и разработок в институте;</a:t>
            </a:r>
            <a:endParaRPr sz="1500">
              <a:solidFill>
                <a:srgbClr val="404040"/>
              </a:solidFill>
              <a:latin typeface="Calibri"/>
              <a:ea typeface="Calibri"/>
              <a:cs typeface="Calibri"/>
              <a:sym typeface="Calibri"/>
            </a:endParaRPr>
          </a:p>
          <a:p>
            <a:pPr indent="-323850" lvl="0" marL="457200" rtl="0" algn="l">
              <a:lnSpc>
                <a:spcPct val="90000"/>
              </a:lnSpc>
              <a:spcBef>
                <a:spcPts val="0"/>
              </a:spcBef>
              <a:spcAft>
                <a:spcPts val="0"/>
              </a:spcAft>
              <a:buClr>
                <a:srgbClr val="404040"/>
              </a:buClr>
              <a:buSzPts val="1500"/>
              <a:buFont typeface="Calibri"/>
              <a:buChar char="●"/>
            </a:pPr>
            <a:r>
              <a:rPr lang="ru" sz="1500">
                <a:solidFill>
                  <a:srgbClr val="404040"/>
                </a:solidFill>
                <a:latin typeface="Calibri"/>
                <a:ea typeface="Calibri"/>
                <a:cs typeface="Calibri"/>
                <a:sym typeface="Calibri"/>
              </a:rPr>
              <a:t>Создание сложных технических устройств, направленных на повышение качества жизни;</a:t>
            </a:r>
            <a:endParaRPr sz="1500">
              <a:solidFill>
                <a:srgbClr val="404040"/>
              </a:solidFill>
              <a:latin typeface="Calibri"/>
              <a:ea typeface="Calibri"/>
              <a:cs typeface="Calibri"/>
              <a:sym typeface="Calibri"/>
            </a:endParaRPr>
          </a:p>
          <a:p>
            <a:pPr indent="-323850" lvl="0" marL="457200" rtl="0" algn="l">
              <a:lnSpc>
                <a:spcPct val="90000"/>
              </a:lnSpc>
              <a:spcBef>
                <a:spcPts val="0"/>
              </a:spcBef>
              <a:spcAft>
                <a:spcPts val="0"/>
              </a:spcAft>
              <a:buClr>
                <a:srgbClr val="404040"/>
              </a:buClr>
              <a:buSzPts val="1500"/>
              <a:buFont typeface="Calibri"/>
              <a:buChar char="●"/>
            </a:pPr>
            <a:r>
              <a:rPr lang="ru" sz="1500">
                <a:solidFill>
                  <a:srgbClr val="404040"/>
                </a:solidFill>
                <a:latin typeface="Calibri"/>
                <a:ea typeface="Calibri"/>
                <a:cs typeface="Calibri"/>
                <a:sym typeface="Calibri"/>
              </a:rPr>
              <a:t>Объединение сотрудников института.</a:t>
            </a:r>
            <a:endParaRPr sz="1500">
              <a:solidFill>
                <a:srgbClr val="404040"/>
              </a:solidFill>
              <a:latin typeface="Calibri"/>
              <a:ea typeface="Calibri"/>
              <a:cs typeface="Calibri"/>
              <a:sym typeface="Calibri"/>
            </a:endParaRPr>
          </a:p>
          <a:p>
            <a:pPr indent="0" lvl="0" marL="0" rtl="0" algn="l">
              <a:lnSpc>
                <a:spcPct val="90000"/>
              </a:lnSpc>
              <a:spcBef>
                <a:spcPts val="400"/>
              </a:spcBef>
              <a:spcAft>
                <a:spcPts val="0"/>
              </a:spcAft>
              <a:buNone/>
            </a:pPr>
            <a:r>
              <a:rPr b="1" lang="ru" sz="1650">
                <a:solidFill>
                  <a:srgbClr val="404040"/>
                </a:solidFill>
                <a:latin typeface="Calibri"/>
                <a:ea typeface="Calibri"/>
                <a:cs typeface="Calibri"/>
                <a:sym typeface="Calibri"/>
              </a:rPr>
              <a:t>Задачи</a:t>
            </a:r>
            <a:endParaRPr b="1" sz="1650">
              <a:solidFill>
                <a:srgbClr val="404040"/>
              </a:solidFill>
              <a:latin typeface="Calibri"/>
              <a:ea typeface="Calibri"/>
              <a:cs typeface="Calibri"/>
              <a:sym typeface="Calibri"/>
            </a:endParaRPr>
          </a:p>
          <a:p>
            <a:pPr indent="-323850" lvl="0" marL="457200" rtl="0" algn="l">
              <a:lnSpc>
                <a:spcPct val="90000"/>
              </a:lnSpc>
              <a:spcBef>
                <a:spcPts val="400"/>
              </a:spcBef>
              <a:spcAft>
                <a:spcPts val="0"/>
              </a:spcAft>
              <a:buClr>
                <a:srgbClr val="404040"/>
              </a:buClr>
              <a:buSzPts val="1500"/>
              <a:buFont typeface="Calibri"/>
              <a:buChar char="●"/>
            </a:pPr>
            <a:r>
              <a:rPr lang="ru" sz="1500">
                <a:solidFill>
                  <a:srgbClr val="404040"/>
                </a:solidFill>
                <a:latin typeface="Calibri"/>
                <a:ea typeface="Calibri"/>
                <a:cs typeface="Calibri"/>
                <a:sym typeface="Calibri"/>
              </a:rPr>
              <a:t>Разработка формата семинаров и воркшопов;</a:t>
            </a:r>
            <a:endParaRPr sz="1500">
              <a:solidFill>
                <a:srgbClr val="404040"/>
              </a:solidFill>
              <a:latin typeface="Calibri"/>
              <a:ea typeface="Calibri"/>
              <a:cs typeface="Calibri"/>
              <a:sym typeface="Calibri"/>
            </a:endParaRPr>
          </a:p>
          <a:p>
            <a:pPr indent="-323850" lvl="0" marL="457200" rtl="0" algn="l">
              <a:lnSpc>
                <a:spcPct val="90000"/>
              </a:lnSpc>
              <a:spcBef>
                <a:spcPts val="0"/>
              </a:spcBef>
              <a:spcAft>
                <a:spcPts val="0"/>
              </a:spcAft>
              <a:buClr>
                <a:srgbClr val="404040"/>
              </a:buClr>
              <a:buSzPts val="1500"/>
              <a:buFont typeface="Calibri"/>
              <a:buChar char="●"/>
            </a:pPr>
            <a:r>
              <a:rPr lang="ru" sz="1500">
                <a:solidFill>
                  <a:srgbClr val="404040"/>
                </a:solidFill>
                <a:latin typeface="Calibri"/>
                <a:ea typeface="Calibri"/>
                <a:cs typeface="Calibri"/>
                <a:sym typeface="Calibri"/>
              </a:rPr>
              <a:t>Организация удобного места разработки и экспериментальной площадки в ИПУ РАН;</a:t>
            </a:r>
            <a:endParaRPr sz="1500">
              <a:solidFill>
                <a:srgbClr val="404040"/>
              </a:solidFill>
              <a:latin typeface="Calibri"/>
              <a:ea typeface="Calibri"/>
              <a:cs typeface="Calibri"/>
              <a:sym typeface="Calibri"/>
            </a:endParaRPr>
          </a:p>
          <a:p>
            <a:pPr indent="-323850" lvl="0" marL="457200" rtl="0" algn="l">
              <a:lnSpc>
                <a:spcPct val="90000"/>
              </a:lnSpc>
              <a:spcBef>
                <a:spcPts val="0"/>
              </a:spcBef>
              <a:spcAft>
                <a:spcPts val="0"/>
              </a:spcAft>
              <a:buClr>
                <a:srgbClr val="404040"/>
              </a:buClr>
              <a:buSzPts val="1500"/>
              <a:buFont typeface="Calibri"/>
              <a:buChar char="●"/>
            </a:pPr>
            <a:r>
              <a:rPr lang="ru" sz="1500">
                <a:solidFill>
                  <a:srgbClr val="404040"/>
                </a:solidFill>
                <a:latin typeface="Calibri"/>
                <a:ea typeface="Calibri"/>
                <a:cs typeface="Calibri"/>
                <a:sym typeface="Calibri"/>
              </a:rPr>
              <a:t>Проведение мастер-классов для заинтересованных сотрудников;</a:t>
            </a:r>
            <a:endParaRPr sz="1500">
              <a:solidFill>
                <a:srgbClr val="404040"/>
              </a:solidFill>
              <a:latin typeface="Calibri"/>
              <a:ea typeface="Calibri"/>
              <a:cs typeface="Calibri"/>
              <a:sym typeface="Calibri"/>
            </a:endParaRPr>
          </a:p>
          <a:p>
            <a:pPr indent="-323850" lvl="0" marL="457200" rtl="0" algn="l">
              <a:lnSpc>
                <a:spcPct val="90000"/>
              </a:lnSpc>
              <a:spcBef>
                <a:spcPts val="0"/>
              </a:spcBef>
              <a:spcAft>
                <a:spcPts val="0"/>
              </a:spcAft>
              <a:buClr>
                <a:srgbClr val="404040"/>
              </a:buClr>
              <a:buSzPts val="1500"/>
              <a:buFont typeface="Calibri"/>
              <a:buChar char="●"/>
            </a:pPr>
            <a:r>
              <a:rPr lang="ru" sz="1500">
                <a:solidFill>
                  <a:srgbClr val="404040"/>
                </a:solidFill>
                <a:latin typeface="Calibri"/>
                <a:ea typeface="Calibri"/>
                <a:cs typeface="Calibri"/>
                <a:sym typeface="Calibri"/>
              </a:rPr>
              <a:t>Подготовка оборудования для реализации экспериментов и разработок.</a:t>
            </a:r>
            <a:endParaRPr sz="1500">
              <a:solidFill>
                <a:srgbClr val="404040"/>
              </a:solidFill>
              <a:latin typeface="Calibri"/>
              <a:ea typeface="Calibri"/>
              <a:cs typeface="Calibri"/>
              <a:sym typeface="Calibri"/>
            </a:endParaRPr>
          </a:p>
          <a:p>
            <a:pPr indent="0" lvl="0" marL="457200" rtl="0" algn="l">
              <a:spcBef>
                <a:spcPts val="400"/>
              </a:spcBef>
              <a:spcAft>
                <a:spcPts val="0"/>
              </a:spcAft>
              <a:buNone/>
            </a:pPr>
            <a:r>
              <a:t/>
            </a:r>
            <a:endParaRPr>
              <a:latin typeface="Lato"/>
              <a:ea typeface="Lato"/>
              <a:cs typeface="Lato"/>
              <a:sym typeface="Lato"/>
            </a:endParaRPr>
          </a:p>
        </p:txBody>
      </p:sp>
      <p:sp>
        <p:nvSpPr>
          <p:cNvPr id="393" name="Google Shape;393;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0"/>
          <p:cNvSpPr txBox="1"/>
          <p:nvPr>
            <p:ph type="title"/>
          </p:nvPr>
        </p:nvSpPr>
        <p:spPr>
          <a:xfrm>
            <a:off x="311700" y="384825"/>
            <a:ext cx="8520600" cy="62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sz="2850">
                <a:latin typeface="Arial"/>
                <a:ea typeface="Arial"/>
                <a:cs typeface="Arial"/>
                <a:sym typeface="Arial"/>
              </a:rPr>
              <a:t>Входной порог</a:t>
            </a:r>
            <a:endParaRPr sz="2850"/>
          </a:p>
        </p:txBody>
      </p:sp>
      <p:sp>
        <p:nvSpPr>
          <p:cNvPr id="399" name="Google Shape;399;p50"/>
          <p:cNvSpPr txBox="1"/>
          <p:nvPr/>
        </p:nvSpPr>
        <p:spPr>
          <a:xfrm>
            <a:off x="57450" y="1256200"/>
            <a:ext cx="3383400" cy="1137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b="1" lang="ru" sz="1350">
                <a:solidFill>
                  <a:srgbClr val="404040"/>
                </a:solidFill>
                <a:latin typeface="Calibri"/>
                <a:ea typeface="Calibri"/>
                <a:cs typeface="Calibri"/>
                <a:sym typeface="Calibri"/>
              </a:rPr>
              <a:t>Можно двигаться от простого:</a:t>
            </a:r>
            <a:endParaRPr b="1" sz="1350">
              <a:solidFill>
                <a:srgbClr val="404040"/>
              </a:solidFill>
              <a:latin typeface="Calibri"/>
              <a:ea typeface="Calibri"/>
              <a:cs typeface="Calibri"/>
              <a:sym typeface="Calibri"/>
            </a:endParaRPr>
          </a:p>
          <a:p>
            <a:pPr indent="-314325" lvl="0" marL="457200" rtl="0" algn="l">
              <a:lnSpc>
                <a:spcPct val="90000"/>
              </a:lnSpc>
              <a:spcBef>
                <a:spcPts val="1200"/>
              </a:spcBef>
              <a:spcAft>
                <a:spcPts val="0"/>
              </a:spcAft>
              <a:buClr>
                <a:srgbClr val="404040"/>
              </a:buClr>
              <a:buSzPts val="1350"/>
              <a:buFont typeface="Calibri"/>
              <a:buChar char="●"/>
            </a:pPr>
            <a:r>
              <a:rPr lang="ru" sz="1350">
                <a:solidFill>
                  <a:srgbClr val="404040"/>
                </a:solidFill>
                <a:latin typeface="Calibri"/>
                <a:ea typeface="Calibri"/>
                <a:cs typeface="Calibri"/>
                <a:sym typeface="Calibri"/>
              </a:rPr>
              <a:t>Lego MINDSTORMS EV3 </a:t>
            </a:r>
            <a:endParaRPr sz="1350">
              <a:solidFill>
                <a:srgbClr val="404040"/>
              </a:solidFill>
              <a:latin typeface="Calibri"/>
              <a:ea typeface="Calibri"/>
              <a:cs typeface="Calibri"/>
              <a:sym typeface="Calibri"/>
            </a:endParaRPr>
          </a:p>
          <a:p>
            <a:pPr indent="-314325" lvl="0" marL="457200" rtl="0" algn="l">
              <a:lnSpc>
                <a:spcPct val="90000"/>
              </a:lnSpc>
              <a:spcBef>
                <a:spcPts val="0"/>
              </a:spcBef>
              <a:spcAft>
                <a:spcPts val="0"/>
              </a:spcAft>
              <a:buClr>
                <a:srgbClr val="404040"/>
              </a:buClr>
              <a:buSzPts val="1350"/>
              <a:buFont typeface="Calibri"/>
              <a:buChar char="●"/>
            </a:pPr>
            <a:r>
              <a:rPr lang="ru" sz="1350">
                <a:solidFill>
                  <a:srgbClr val="404040"/>
                </a:solidFill>
                <a:latin typeface="Calibri"/>
                <a:ea typeface="Calibri"/>
                <a:cs typeface="Calibri"/>
                <a:sym typeface="Calibri"/>
              </a:rPr>
              <a:t>Lego MINDSTORMS Robot Inventor</a:t>
            </a:r>
            <a:endParaRPr sz="1350">
              <a:solidFill>
                <a:srgbClr val="404040"/>
              </a:solidFill>
              <a:latin typeface="Calibri"/>
              <a:ea typeface="Calibri"/>
              <a:cs typeface="Calibri"/>
              <a:sym typeface="Calibri"/>
            </a:endParaRPr>
          </a:p>
        </p:txBody>
      </p:sp>
      <p:pic>
        <p:nvPicPr>
          <p:cNvPr id="400" name="Google Shape;400;p50"/>
          <p:cNvPicPr preferRelativeResize="0"/>
          <p:nvPr/>
        </p:nvPicPr>
        <p:blipFill>
          <a:blip r:embed="rId3">
            <a:alphaModFix/>
          </a:blip>
          <a:stretch>
            <a:fillRect/>
          </a:stretch>
        </p:blipFill>
        <p:spPr>
          <a:xfrm>
            <a:off x="311700" y="2463575"/>
            <a:ext cx="1097927" cy="1952225"/>
          </a:xfrm>
          <a:prstGeom prst="rect">
            <a:avLst/>
          </a:prstGeom>
          <a:noFill/>
          <a:ln>
            <a:noFill/>
          </a:ln>
        </p:spPr>
      </p:pic>
      <p:pic>
        <p:nvPicPr>
          <p:cNvPr id="401" name="Google Shape;401;p50"/>
          <p:cNvPicPr preferRelativeResize="0"/>
          <p:nvPr/>
        </p:nvPicPr>
        <p:blipFill rotWithShape="1">
          <a:blip r:embed="rId4">
            <a:alphaModFix/>
          </a:blip>
          <a:srcRect b="0" l="8533" r="19394" t="14944"/>
          <a:stretch/>
        </p:blipFill>
        <p:spPr>
          <a:xfrm>
            <a:off x="1543381" y="3416825"/>
            <a:ext cx="2358800" cy="1564200"/>
          </a:xfrm>
          <a:prstGeom prst="rect">
            <a:avLst/>
          </a:prstGeom>
          <a:noFill/>
          <a:ln>
            <a:noFill/>
          </a:ln>
        </p:spPr>
      </p:pic>
      <p:sp>
        <p:nvSpPr>
          <p:cNvPr id="402" name="Google Shape;402;p50"/>
          <p:cNvSpPr txBox="1"/>
          <p:nvPr/>
        </p:nvSpPr>
        <p:spPr>
          <a:xfrm>
            <a:off x="5072700" y="4018925"/>
            <a:ext cx="3759600" cy="962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ru" sz="1350">
                <a:solidFill>
                  <a:srgbClr val="404040"/>
                </a:solidFill>
                <a:latin typeface="Calibri"/>
                <a:ea typeface="Calibri"/>
                <a:cs typeface="Calibri"/>
                <a:sym typeface="Calibri"/>
              </a:rPr>
              <a:t>   </a:t>
            </a:r>
            <a:r>
              <a:rPr b="1" lang="ru" sz="1350">
                <a:solidFill>
                  <a:srgbClr val="404040"/>
                </a:solidFill>
                <a:latin typeface="Calibri"/>
                <a:ea typeface="Calibri"/>
                <a:cs typeface="Calibri"/>
                <a:sym typeface="Calibri"/>
              </a:rPr>
              <a:t> К сложному:</a:t>
            </a:r>
            <a:endParaRPr b="1" sz="1350">
              <a:solidFill>
                <a:srgbClr val="404040"/>
              </a:solidFill>
              <a:latin typeface="Calibri"/>
              <a:ea typeface="Calibri"/>
              <a:cs typeface="Calibri"/>
              <a:sym typeface="Calibri"/>
            </a:endParaRPr>
          </a:p>
          <a:p>
            <a:pPr indent="-314325" lvl="0" marL="457200" rtl="0" algn="l">
              <a:lnSpc>
                <a:spcPct val="90000"/>
              </a:lnSpc>
              <a:spcBef>
                <a:spcPts val="1200"/>
              </a:spcBef>
              <a:spcAft>
                <a:spcPts val="0"/>
              </a:spcAft>
              <a:buClr>
                <a:srgbClr val="404040"/>
              </a:buClr>
              <a:buSzPts val="1350"/>
              <a:buFont typeface="Calibri"/>
              <a:buChar char="●"/>
            </a:pPr>
            <a:r>
              <a:rPr lang="ru" sz="1350">
                <a:solidFill>
                  <a:srgbClr val="404040"/>
                </a:solidFill>
                <a:latin typeface="Calibri"/>
                <a:ea typeface="Calibri"/>
                <a:cs typeface="Calibri"/>
                <a:sym typeface="Calibri"/>
              </a:rPr>
              <a:t>Arduino Nano &amp; Arduino Mega</a:t>
            </a:r>
            <a:endParaRPr sz="1350">
              <a:solidFill>
                <a:srgbClr val="404040"/>
              </a:solidFill>
              <a:latin typeface="Calibri"/>
              <a:ea typeface="Calibri"/>
              <a:cs typeface="Calibri"/>
              <a:sym typeface="Calibri"/>
            </a:endParaRPr>
          </a:p>
          <a:p>
            <a:pPr indent="-314325" lvl="0" marL="457200" rtl="0" algn="l">
              <a:lnSpc>
                <a:spcPct val="90000"/>
              </a:lnSpc>
              <a:spcBef>
                <a:spcPts val="0"/>
              </a:spcBef>
              <a:spcAft>
                <a:spcPts val="0"/>
              </a:spcAft>
              <a:buClr>
                <a:srgbClr val="404040"/>
              </a:buClr>
              <a:buSzPts val="1350"/>
              <a:buFont typeface="Calibri"/>
              <a:buChar char="●"/>
            </a:pPr>
            <a:r>
              <a:rPr lang="ru" sz="1350">
                <a:solidFill>
                  <a:srgbClr val="404040"/>
                </a:solidFill>
                <a:latin typeface="Calibri"/>
                <a:ea typeface="Calibri"/>
                <a:cs typeface="Calibri"/>
                <a:sym typeface="Calibri"/>
              </a:rPr>
              <a:t>Raspberry Pi4 &amp; Orange Pi3 </a:t>
            </a:r>
            <a:endParaRPr sz="1350">
              <a:solidFill>
                <a:srgbClr val="404040"/>
              </a:solidFill>
              <a:latin typeface="Calibri"/>
              <a:ea typeface="Calibri"/>
              <a:cs typeface="Calibri"/>
              <a:sym typeface="Calibri"/>
            </a:endParaRPr>
          </a:p>
        </p:txBody>
      </p:sp>
      <p:pic>
        <p:nvPicPr>
          <p:cNvPr id="403" name="Google Shape;403;p50"/>
          <p:cNvPicPr preferRelativeResize="0"/>
          <p:nvPr/>
        </p:nvPicPr>
        <p:blipFill rotWithShape="1">
          <a:blip r:embed="rId5">
            <a:alphaModFix/>
          </a:blip>
          <a:srcRect b="0" l="7403" r="9040" t="0"/>
          <a:stretch/>
        </p:blipFill>
        <p:spPr>
          <a:xfrm>
            <a:off x="4164200" y="1316475"/>
            <a:ext cx="2902600" cy="1952226"/>
          </a:xfrm>
          <a:prstGeom prst="rect">
            <a:avLst/>
          </a:prstGeom>
          <a:noFill/>
          <a:ln>
            <a:noFill/>
          </a:ln>
        </p:spPr>
      </p:pic>
      <p:pic>
        <p:nvPicPr>
          <p:cNvPr id="404" name="Google Shape;404;p50"/>
          <p:cNvPicPr preferRelativeResize="0"/>
          <p:nvPr/>
        </p:nvPicPr>
        <p:blipFill rotWithShape="1">
          <a:blip r:embed="rId6">
            <a:alphaModFix/>
          </a:blip>
          <a:srcRect b="14313" l="10183" r="23560" t="2179"/>
          <a:stretch/>
        </p:blipFill>
        <p:spPr>
          <a:xfrm>
            <a:off x="6473500" y="2421227"/>
            <a:ext cx="2358799" cy="1670547"/>
          </a:xfrm>
          <a:prstGeom prst="rect">
            <a:avLst/>
          </a:prstGeom>
          <a:noFill/>
          <a:ln>
            <a:noFill/>
          </a:ln>
        </p:spPr>
      </p:pic>
      <p:sp>
        <p:nvSpPr>
          <p:cNvPr id="405" name="Google Shape;405;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1"/>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sz="2850">
                <a:latin typeface="Arial"/>
                <a:ea typeface="Arial"/>
                <a:cs typeface="Arial"/>
                <a:sym typeface="Arial"/>
              </a:rPr>
              <a:t>Что есть?</a:t>
            </a:r>
            <a:endParaRPr sz="2850"/>
          </a:p>
        </p:txBody>
      </p:sp>
      <p:pic>
        <p:nvPicPr>
          <p:cNvPr id="411" name="Google Shape;411;p51"/>
          <p:cNvPicPr preferRelativeResize="0"/>
          <p:nvPr/>
        </p:nvPicPr>
        <p:blipFill>
          <a:blip r:embed="rId3">
            <a:alphaModFix/>
          </a:blip>
          <a:stretch>
            <a:fillRect/>
          </a:stretch>
        </p:blipFill>
        <p:spPr>
          <a:xfrm>
            <a:off x="5101825" y="0"/>
            <a:ext cx="4042174" cy="2606809"/>
          </a:xfrm>
          <a:prstGeom prst="rect">
            <a:avLst/>
          </a:prstGeom>
          <a:noFill/>
          <a:ln>
            <a:noFill/>
          </a:ln>
        </p:spPr>
      </p:pic>
      <p:pic>
        <p:nvPicPr>
          <p:cNvPr id="412" name="Google Shape;412;p51"/>
          <p:cNvPicPr preferRelativeResize="0"/>
          <p:nvPr/>
        </p:nvPicPr>
        <p:blipFill rotWithShape="1">
          <a:blip r:embed="rId4">
            <a:alphaModFix/>
          </a:blip>
          <a:srcRect b="0" l="0" r="9354" t="0"/>
          <a:stretch/>
        </p:blipFill>
        <p:spPr>
          <a:xfrm>
            <a:off x="0" y="1257463"/>
            <a:ext cx="3184599" cy="1971425"/>
          </a:xfrm>
          <a:prstGeom prst="rect">
            <a:avLst/>
          </a:prstGeom>
          <a:noFill/>
          <a:ln>
            <a:noFill/>
          </a:ln>
        </p:spPr>
      </p:pic>
      <p:pic>
        <p:nvPicPr>
          <p:cNvPr id="413" name="Google Shape;413;p51"/>
          <p:cNvPicPr preferRelativeResize="0"/>
          <p:nvPr/>
        </p:nvPicPr>
        <p:blipFill rotWithShape="1">
          <a:blip r:embed="rId5">
            <a:alphaModFix/>
          </a:blip>
          <a:srcRect b="0" l="8311" r="1051" t="0"/>
          <a:stretch/>
        </p:blipFill>
        <p:spPr>
          <a:xfrm>
            <a:off x="0" y="3164725"/>
            <a:ext cx="3184500" cy="1978775"/>
          </a:xfrm>
          <a:prstGeom prst="rect">
            <a:avLst/>
          </a:prstGeom>
          <a:noFill/>
          <a:ln>
            <a:noFill/>
          </a:ln>
        </p:spPr>
      </p:pic>
      <p:sp>
        <p:nvSpPr>
          <p:cNvPr id="414" name="Google Shape;414;p51"/>
          <p:cNvSpPr txBox="1"/>
          <p:nvPr/>
        </p:nvSpPr>
        <p:spPr>
          <a:xfrm>
            <a:off x="-1" y="2957150"/>
            <a:ext cx="3184500" cy="377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250">
                <a:solidFill>
                  <a:srgbClr val="3F3F3F"/>
                </a:solidFill>
                <a:latin typeface="Calibri"/>
                <a:ea typeface="Calibri"/>
                <a:cs typeface="Calibri"/>
                <a:sym typeface="Calibri"/>
              </a:rPr>
              <a:t>Полигон робототехники</a:t>
            </a:r>
            <a:endParaRPr sz="1250">
              <a:solidFill>
                <a:srgbClr val="3F3F3F"/>
              </a:solidFill>
              <a:latin typeface="Lato"/>
              <a:ea typeface="Lato"/>
              <a:cs typeface="Lato"/>
              <a:sym typeface="Lato"/>
            </a:endParaRPr>
          </a:p>
        </p:txBody>
      </p:sp>
      <p:sp>
        <p:nvSpPr>
          <p:cNvPr id="415" name="Google Shape;415;p51"/>
          <p:cNvSpPr txBox="1"/>
          <p:nvPr/>
        </p:nvSpPr>
        <p:spPr>
          <a:xfrm>
            <a:off x="5101825" y="1808025"/>
            <a:ext cx="1569300" cy="870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350">
                <a:solidFill>
                  <a:srgbClr val="3F3F3F"/>
                </a:solidFill>
                <a:latin typeface="Calibri"/>
                <a:ea typeface="Calibri"/>
                <a:cs typeface="Calibri"/>
                <a:sym typeface="Calibri"/>
              </a:rPr>
              <a:t>Стандартное оборудование радиолюбителя</a:t>
            </a:r>
            <a:endParaRPr sz="1350">
              <a:solidFill>
                <a:srgbClr val="3F3F3F"/>
              </a:solidFill>
              <a:latin typeface="Lato"/>
              <a:ea typeface="Lato"/>
              <a:cs typeface="Lato"/>
              <a:sym typeface="Lato"/>
            </a:endParaRPr>
          </a:p>
        </p:txBody>
      </p:sp>
      <p:pic>
        <p:nvPicPr>
          <p:cNvPr id="416" name="Google Shape;416;p51"/>
          <p:cNvPicPr preferRelativeResize="0"/>
          <p:nvPr/>
        </p:nvPicPr>
        <p:blipFill>
          <a:blip r:embed="rId6">
            <a:alphaModFix/>
          </a:blip>
          <a:stretch>
            <a:fillRect/>
          </a:stretch>
        </p:blipFill>
        <p:spPr>
          <a:xfrm>
            <a:off x="7417541" y="2606800"/>
            <a:ext cx="1726459" cy="2536701"/>
          </a:xfrm>
          <a:prstGeom prst="rect">
            <a:avLst/>
          </a:prstGeom>
          <a:noFill/>
          <a:ln>
            <a:noFill/>
          </a:ln>
        </p:spPr>
      </p:pic>
      <p:pic>
        <p:nvPicPr>
          <p:cNvPr id="417" name="Google Shape;417;p51"/>
          <p:cNvPicPr preferRelativeResize="0"/>
          <p:nvPr/>
        </p:nvPicPr>
        <p:blipFill rotWithShape="1">
          <a:blip r:embed="rId7">
            <a:alphaModFix/>
          </a:blip>
          <a:srcRect b="0" l="0" r="16450" t="0"/>
          <a:stretch/>
        </p:blipFill>
        <p:spPr>
          <a:xfrm>
            <a:off x="5101825" y="2606800"/>
            <a:ext cx="2315724" cy="2536700"/>
          </a:xfrm>
          <a:prstGeom prst="rect">
            <a:avLst/>
          </a:prstGeom>
          <a:noFill/>
          <a:ln>
            <a:noFill/>
          </a:ln>
        </p:spPr>
      </p:pic>
      <p:sp>
        <p:nvSpPr>
          <p:cNvPr id="418" name="Google Shape;418;p51"/>
          <p:cNvSpPr txBox="1"/>
          <p:nvPr/>
        </p:nvSpPr>
        <p:spPr>
          <a:xfrm>
            <a:off x="3184500" y="2105450"/>
            <a:ext cx="2046300" cy="2214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lang="ru" sz="1350">
                <a:solidFill>
                  <a:srgbClr val="3F3F3F"/>
                </a:solidFill>
                <a:latin typeface="Calibri"/>
                <a:ea typeface="Calibri"/>
                <a:cs typeface="Calibri"/>
                <a:sym typeface="Calibri"/>
              </a:rPr>
              <a:t>В ЦМИТе:</a:t>
            </a:r>
            <a:endParaRPr sz="1350">
              <a:solidFill>
                <a:srgbClr val="3F3F3F"/>
              </a:solidFill>
              <a:latin typeface="Calibri"/>
              <a:ea typeface="Calibri"/>
              <a:cs typeface="Calibri"/>
              <a:sym typeface="Calibri"/>
            </a:endParaRPr>
          </a:p>
          <a:p>
            <a:pPr indent="-171450" lvl="0" marL="179999" rtl="0" algn="l">
              <a:lnSpc>
                <a:spcPct val="90000"/>
              </a:lnSpc>
              <a:spcBef>
                <a:spcPts val="200"/>
              </a:spcBef>
              <a:spcAft>
                <a:spcPts val="0"/>
              </a:spcAft>
              <a:buClr>
                <a:srgbClr val="3F3F3F"/>
              </a:buClr>
              <a:buSzPts val="1200"/>
              <a:buFont typeface="Calibri"/>
              <a:buChar char="●"/>
            </a:pPr>
            <a:r>
              <a:rPr lang="ru" sz="1200">
                <a:solidFill>
                  <a:srgbClr val="3F3F3F"/>
                </a:solidFill>
                <a:latin typeface="Calibri"/>
                <a:ea typeface="Calibri"/>
                <a:cs typeface="Calibri"/>
                <a:sym typeface="Calibri"/>
              </a:rPr>
              <a:t>Четыре 3D-принтера;</a:t>
            </a:r>
            <a:endParaRPr sz="1200">
              <a:solidFill>
                <a:srgbClr val="3F3F3F"/>
              </a:solidFill>
              <a:latin typeface="Calibri"/>
              <a:ea typeface="Calibri"/>
              <a:cs typeface="Calibri"/>
              <a:sym typeface="Calibri"/>
            </a:endParaRPr>
          </a:p>
          <a:p>
            <a:pPr indent="-171450" lvl="0" marL="179999" rtl="0" algn="l">
              <a:lnSpc>
                <a:spcPct val="90000"/>
              </a:lnSpc>
              <a:spcBef>
                <a:spcPts val="0"/>
              </a:spcBef>
              <a:spcAft>
                <a:spcPts val="0"/>
              </a:spcAft>
              <a:buClr>
                <a:srgbClr val="3F3F3F"/>
              </a:buClr>
              <a:buSzPts val="1200"/>
              <a:buFont typeface="Calibri"/>
              <a:buChar char="●"/>
            </a:pPr>
            <a:r>
              <a:rPr lang="ru" sz="1200">
                <a:solidFill>
                  <a:srgbClr val="3F3F3F"/>
                </a:solidFill>
                <a:latin typeface="Calibri"/>
                <a:ea typeface="Calibri"/>
                <a:cs typeface="Calibri"/>
                <a:sym typeface="Calibri"/>
              </a:rPr>
              <a:t>Гравировальный станок;</a:t>
            </a:r>
            <a:endParaRPr sz="1200">
              <a:solidFill>
                <a:srgbClr val="3F3F3F"/>
              </a:solidFill>
              <a:latin typeface="Calibri"/>
              <a:ea typeface="Calibri"/>
              <a:cs typeface="Calibri"/>
              <a:sym typeface="Calibri"/>
            </a:endParaRPr>
          </a:p>
          <a:p>
            <a:pPr indent="-171450" lvl="0" marL="179999" rtl="0" algn="l">
              <a:lnSpc>
                <a:spcPct val="90000"/>
              </a:lnSpc>
              <a:spcBef>
                <a:spcPts val="0"/>
              </a:spcBef>
              <a:spcAft>
                <a:spcPts val="0"/>
              </a:spcAft>
              <a:buClr>
                <a:srgbClr val="3F3F3F"/>
              </a:buClr>
              <a:buSzPts val="1200"/>
              <a:buFont typeface="Calibri"/>
              <a:buChar char="●"/>
            </a:pPr>
            <a:r>
              <a:rPr lang="ru" sz="1200">
                <a:solidFill>
                  <a:srgbClr val="3F3F3F"/>
                </a:solidFill>
                <a:latin typeface="Calibri"/>
                <a:ea typeface="Calibri"/>
                <a:cs typeface="Calibri"/>
                <a:sym typeface="Calibri"/>
              </a:rPr>
              <a:t>Малый лазерный раскройщик;</a:t>
            </a:r>
            <a:endParaRPr sz="1200">
              <a:solidFill>
                <a:srgbClr val="3F3F3F"/>
              </a:solidFill>
              <a:latin typeface="Calibri"/>
              <a:ea typeface="Calibri"/>
              <a:cs typeface="Calibri"/>
              <a:sym typeface="Calibri"/>
            </a:endParaRPr>
          </a:p>
          <a:p>
            <a:pPr indent="-171450" lvl="0" marL="179999" rtl="0" algn="l">
              <a:lnSpc>
                <a:spcPct val="90000"/>
              </a:lnSpc>
              <a:spcBef>
                <a:spcPts val="0"/>
              </a:spcBef>
              <a:spcAft>
                <a:spcPts val="0"/>
              </a:spcAft>
              <a:buClr>
                <a:srgbClr val="3F3F3F"/>
              </a:buClr>
              <a:buSzPts val="1200"/>
              <a:buFont typeface="Calibri"/>
              <a:buChar char="●"/>
            </a:pPr>
            <a:r>
              <a:rPr lang="ru" sz="1200">
                <a:solidFill>
                  <a:srgbClr val="3F3F3F"/>
                </a:solidFill>
                <a:latin typeface="Calibri"/>
                <a:ea typeface="Calibri"/>
                <a:cs typeface="Calibri"/>
                <a:sym typeface="Calibri"/>
              </a:rPr>
              <a:t>Станок с ЧПУ;</a:t>
            </a:r>
            <a:endParaRPr sz="1200">
              <a:solidFill>
                <a:srgbClr val="3F3F3F"/>
              </a:solidFill>
              <a:latin typeface="Calibri"/>
              <a:ea typeface="Calibri"/>
              <a:cs typeface="Calibri"/>
              <a:sym typeface="Calibri"/>
            </a:endParaRPr>
          </a:p>
          <a:p>
            <a:pPr indent="-171450" lvl="0" marL="179999" rtl="0" algn="l">
              <a:spcBef>
                <a:spcPts val="0"/>
              </a:spcBef>
              <a:spcAft>
                <a:spcPts val="0"/>
              </a:spcAft>
              <a:buClr>
                <a:srgbClr val="3F3F3F"/>
              </a:buClr>
              <a:buSzPts val="1200"/>
              <a:buFont typeface="Calibri"/>
              <a:buChar char="●"/>
            </a:pPr>
            <a:r>
              <a:rPr lang="ru" sz="1200">
                <a:solidFill>
                  <a:srgbClr val="3F3F3F"/>
                </a:solidFill>
                <a:latin typeface="Calibri"/>
                <a:ea typeface="Calibri"/>
                <a:cs typeface="Calibri"/>
                <a:sym typeface="Calibri"/>
              </a:rPr>
              <a:t>Настольный универсальный фрезерный станок.</a:t>
            </a:r>
            <a:endParaRPr sz="1200">
              <a:solidFill>
                <a:srgbClr val="3F3F3F"/>
              </a:solidFill>
              <a:latin typeface="Lato"/>
              <a:ea typeface="Lato"/>
              <a:cs typeface="Lato"/>
              <a:sym typeface="Lato"/>
            </a:endParaRPr>
          </a:p>
        </p:txBody>
      </p:sp>
      <p:sp>
        <p:nvSpPr>
          <p:cNvPr id="419" name="Google Shape;419;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2"/>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sz="2850">
                <a:latin typeface="Arial"/>
                <a:ea typeface="Arial"/>
                <a:cs typeface="Arial"/>
                <a:sym typeface="Arial"/>
              </a:rPr>
              <a:t>Ждём всех и ещё тех, кто:</a:t>
            </a:r>
            <a:endParaRPr sz="2850"/>
          </a:p>
        </p:txBody>
      </p:sp>
      <p:sp>
        <p:nvSpPr>
          <p:cNvPr id="425" name="Google Shape;425;p52"/>
          <p:cNvSpPr txBox="1"/>
          <p:nvPr/>
        </p:nvSpPr>
        <p:spPr>
          <a:xfrm>
            <a:off x="417925" y="1513500"/>
            <a:ext cx="5149800" cy="1544400"/>
          </a:xfrm>
          <a:prstGeom prst="rect">
            <a:avLst/>
          </a:prstGeom>
          <a:noFill/>
          <a:ln>
            <a:noFill/>
          </a:ln>
        </p:spPr>
        <p:txBody>
          <a:bodyPr anchorCtr="0" anchor="t" bIns="91425" lIns="91425" spcFirstLastPara="1" rIns="91425" wrap="square" tIns="91425">
            <a:spAutoFit/>
          </a:bodyPr>
          <a:lstStyle/>
          <a:p>
            <a:pPr indent="-320675" lvl="0" marL="457200" rtl="0" algn="l">
              <a:lnSpc>
                <a:spcPct val="90000"/>
              </a:lnSpc>
              <a:spcBef>
                <a:spcPts val="200"/>
              </a:spcBef>
              <a:spcAft>
                <a:spcPts val="0"/>
              </a:spcAft>
              <a:buClr>
                <a:srgbClr val="404040"/>
              </a:buClr>
              <a:buSzPts val="1450"/>
              <a:buFont typeface="Calibri"/>
              <a:buChar char="●"/>
            </a:pPr>
            <a:r>
              <a:rPr lang="ru" sz="1450">
                <a:solidFill>
                  <a:srgbClr val="404040"/>
                </a:solidFill>
                <a:latin typeface="Calibri"/>
                <a:ea typeface="Calibri"/>
                <a:cs typeface="Calibri"/>
                <a:sym typeface="Calibri"/>
              </a:rPr>
              <a:t>Хочет собрать то, о чём всегда мечтал;</a:t>
            </a:r>
            <a:endParaRPr sz="1450">
              <a:solidFill>
                <a:srgbClr val="404040"/>
              </a:solidFill>
              <a:latin typeface="Calibri"/>
              <a:ea typeface="Calibri"/>
              <a:cs typeface="Calibri"/>
              <a:sym typeface="Calibri"/>
            </a:endParaRPr>
          </a:p>
          <a:p>
            <a:pPr indent="-320675" lvl="0" marL="457200" rtl="0" algn="l">
              <a:lnSpc>
                <a:spcPct val="90000"/>
              </a:lnSpc>
              <a:spcBef>
                <a:spcPts val="0"/>
              </a:spcBef>
              <a:spcAft>
                <a:spcPts val="0"/>
              </a:spcAft>
              <a:buClr>
                <a:srgbClr val="404040"/>
              </a:buClr>
              <a:buSzPts val="1450"/>
              <a:buFont typeface="Calibri"/>
              <a:buChar char="●"/>
            </a:pPr>
            <a:r>
              <a:rPr lang="ru" sz="1450">
                <a:solidFill>
                  <a:srgbClr val="404040"/>
                </a:solidFill>
                <a:latin typeface="Calibri"/>
                <a:ea typeface="Calibri"/>
                <a:cs typeface="Calibri"/>
                <a:sym typeface="Calibri"/>
              </a:rPr>
              <a:t>Хочет проверить интересующую разработку на практике;</a:t>
            </a:r>
            <a:endParaRPr sz="1450">
              <a:solidFill>
                <a:srgbClr val="404040"/>
              </a:solidFill>
              <a:latin typeface="Calibri"/>
              <a:ea typeface="Calibri"/>
              <a:cs typeface="Calibri"/>
              <a:sym typeface="Calibri"/>
            </a:endParaRPr>
          </a:p>
          <a:p>
            <a:pPr indent="-320675" lvl="0" marL="457200" rtl="0" algn="l">
              <a:lnSpc>
                <a:spcPct val="90000"/>
              </a:lnSpc>
              <a:spcBef>
                <a:spcPts val="0"/>
              </a:spcBef>
              <a:spcAft>
                <a:spcPts val="0"/>
              </a:spcAft>
              <a:buClr>
                <a:srgbClr val="404040"/>
              </a:buClr>
              <a:buSzPts val="1450"/>
              <a:buFont typeface="Calibri"/>
              <a:buChar char="●"/>
            </a:pPr>
            <a:r>
              <a:rPr lang="ru" sz="1450">
                <a:solidFill>
                  <a:srgbClr val="404040"/>
                </a:solidFill>
                <a:latin typeface="Calibri"/>
                <a:ea typeface="Calibri"/>
                <a:cs typeface="Calibri"/>
                <a:sym typeface="Calibri"/>
              </a:rPr>
              <a:t>Хочет поделиться интересными идеями и узнать новое;</a:t>
            </a:r>
            <a:endParaRPr sz="1450">
              <a:solidFill>
                <a:srgbClr val="404040"/>
              </a:solidFill>
              <a:latin typeface="Calibri"/>
              <a:ea typeface="Calibri"/>
              <a:cs typeface="Calibri"/>
              <a:sym typeface="Calibri"/>
            </a:endParaRPr>
          </a:p>
          <a:p>
            <a:pPr indent="-320675" lvl="0" marL="457200" rtl="0" algn="l">
              <a:lnSpc>
                <a:spcPct val="90000"/>
              </a:lnSpc>
              <a:spcBef>
                <a:spcPts val="0"/>
              </a:spcBef>
              <a:spcAft>
                <a:spcPts val="0"/>
              </a:spcAft>
              <a:buClr>
                <a:srgbClr val="404040"/>
              </a:buClr>
              <a:buSzPts val="1450"/>
              <a:buFont typeface="Calibri"/>
              <a:buChar char="●"/>
            </a:pPr>
            <a:r>
              <a:rPr lang="ru" sz="1450" strike="sngStrike">
                <a:solidFill>
                  <a:srgbClr val="404040"/>
                </a:solidFill>
                <a:latin typeface="Calibri"/>
                <a:ea typeface="Calibri"/>
                <a:cs typeface="Calibri"/>
                <a:sym typeface="Calibri"/>
              </a:rPr>
              <a:t>Хочет научиться правильно держать паяльник;</a:t>
            </a:r>
            <a:endParaRPr sz="1450" strike="sngStrike">
              <a:solidFill>
                <a:srgbClr val="404040"/>
              </a:solidFill>
              <a:latin typeface="Calibri"/>
              <a:ea typeface="Calibri"/>
              <a:cs typeface="Calibri"/>
              <a:sym typeface="Calibri"/>
            </a:endParaRPr>
          </a:p>
          <a:p>
            <a:pPr indent="-320675" lvl="0" marL="457200" rtl="0" algn="l">
              <a:lnSpc>
                <a:spcPct val="90000"/>
              </a:lnSpc>
              <a:spcBef>
                <a:spcPts val="0"/>
              </a:spcBef>
              <a:spcAft>
                <a:spcPts val="0"/>
              </a:spcAft>
              <a:buClr>
                <a:srgbClr val="404040"/>
              </a:buClr>
              <a:buSzPts val="1450"/>
              <a:buFont typeface="Calibri"/>
              <a:buChar char="●"/>
            </a:pPr>
            <a:r>
              <a:rPr lang="ru" sz="1450">
                <a:solidFill>
                  <a:srgbClr val="404040"/>
                </a:solidFill>
                <a:latin typeface="Calibri"/>
                <a:ea typeface="Calibri"/>
                <a:cs typeface="Calibri"/>
                <a:sym typeface="Calibri"/>
              </a:rPr>
              <a:t>Хочет повысить уровень знаний, умений и навыков.</a:t>
            </a:r>
            <a:endParaRPr sz="1450">
              <a:solidFill>
                <a:srgbClr val="404040"/>
              </a:solidFill>
              <a:latin typeface="Calibri"/>
              <a:ea typeface="Calibri"/>
              <a:cs typeface="Calibri"/>
              <a:sym typeface="Calibri"/>
            </a:endParaRPr>
          </a:p>
          <a:p>
            <a:pPr indent="0" lvl="0" marL="0" rtl="0" algn="l">
              <a:spcBef>
                <a:spcPts val="400"/>
              </a:spcBef>
              <a:spcAft>
                <a:spcPts val="0"/>
              </a:spcAft>
              <a:buNone/>
            </a:pPr>
            <a:r>
              <a:t/>
            </a:r>
            <a:endParaRPr sz="1250">
              <a:latin typeface="Lato"/>
              <a:ea typeface="Lato"/>
              <a:cs typeface="Lato"/>
              <a:sym typeface="Lato"/>
            </a:endParaRPr>
          </a:p>
        </p:txBody>
      </p:sp>
      <p:sp>
        <p:nvSpPr>
          <p:cNvPr id="426" name="Google Shape;426;p52"/>
          <p:cNvSpPr txBox="1"/>
          <p:nvPr/>
        </p:nvSpPr>
        <p:spPr>
          <a:xfrm>
            <a:off x="6177825" y="1664675"/>
            <a:ext cx="2913900" cy="5694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200"/>
              </a:spcBef>
              <a:spcAft>
                <a:spcPts val="400"/>
              </a:spcAft>
              <a:buNone/>
            </a:pPr>
            <a:r>
              <a:rPr lang="ru" sz="1250">
                <a:solidFill>
                  <a:srgbClr val="404040"/>
                </a:solidFill>
                <a:latin typeface="Calibri"/>
                <a:ea typeface="Calibri"/>
                <a:cs typeface="Calibri"/>
                <a:sym typeface="Calibri"/>
              </a:rPr>
              <a:t>Канал секции в Telegram:</a:t>
            </a:r>
            <a:r>
              <a:rPr lang="ru" sz="1250">
                <a:solidFill>
                  <a:srgbClr val="404040"/>
                </a:solidFill>
                <a:uFill>
                  <a:noFill/>
                </a:uFill>
                <a:latin typeface="Calibri"/>
                <a:ea typeface="Calibri"/>
                <a:cs typeface="Calibri"/>
                <a:sym typeface="Calibri"/>
                <a:hlinkClick r:id="rId3">
                  <a:extLst>
                    <a:ext uri="{A12FA001-AC4F-418D-AE19-62706E023703}">
                      <ahyp:hlinkClr val="tx"/>
                    </a:ext>
                  </a:extLst>
                </a:hlinkClick>
              </a:rPr>
              <a:t> </a:t>
            </a:r>
            <a:r>
              <a:rPr lang="ru" sz="1250" u="sng">
                <a:solidFill>
                  <a:schemeClr val="hlink"/>
                </a:solidFill>
                <a:latin typeface="Calibri"/>
                <a:ea typeface="Calibri"/>
                <a:cs typeface="Calibri"/>
                <a:sym typeface="Calibri"/>
                <a:hlinkClick r:id="rId4"/>
              </a:rPr>
              <a:t>https://t.me/+_xrP4zCb8I41ZmUy</a:t>
            </a:r>
            <a:endParaRPr sz="1250" u="sng">
              <a:solidFill>
                <a:schemeClr val="hlink"/>
              </a:solidFill>
              <a:latin typeface="Calibri"/>
              <a:ea typeface="Calibri"/>
              <a:cs typeface="Calibri"/>
              <a:sym typeface="Calibri"/>
            </a:endParaRPr>
          </a:p>
        </p:txBody>
      </p:sp>
      <p:pic>
        <p:nvPicPr>
          <p:cNvPr id="427" name="Google Shape;427;p52"/>
          <p:cNvPicPr preferRelativeResize="0"/>
          <p:nvPr/>
        </p:nvPicPr>
        <p:blipFill>
          <a:blip r:embed="rId5">
            <a:alphaModFix/>
          </a:blip>
          <a:stretch>
            <a:fillRect/>
          </a:stretch>
        </p:blipFill>
        <p:spPr>
          <a:xfrm>
            <a:off x="6458600" y="2234075"/>
            <a:ext cx="2432959" cy="2429150"/>
          </a:xfrm>
          <a:prstGeom prst="rect">
            <a:avLst/>
          </a:prstGeom>
          <a:noFill/>
          <a:ln>
            <a:noFill/>
          </a:ln>
        </p:spPr>
      </p:pic>
      <p:sp>
        <p:nvSpPr>
          <p:cNvPr id="428" name="Google Shape;428;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3"/>
          <p:cNvSpPr txBox="1"/>
          <p:nvPr>
            <p:ph type="title"/>
          </p:nvPr>
        </p:nvSpPr>
        <p:spPr>
          <a:xfrm>
            <a:off x="311703" y="1545901"/>
            <a:ext cx="8520599" cy="841800"/>
          </a:xfrm>
          <a:prstGeom prst="rect">
            <a:avLst/>
          </a:prstGeom>
          <a:noFill/>
          <a:ln>
            <a:noFill/>
          </a:ln>
        </p:spPr>
        <p:txBody>
          <a:bodyPr anchorCtr="0" anchor="ctr" bIns="68575" lIns="68575" spcFirstLastPara="1" rIns="68575" wrap="square" tIns="68575">
            <a:normAutofit/>
          </a:bodyPr>
          <a:lstStyle/>
          <a:p>
            <a:pPr indent="0" lvl="0" marL="0" rtl="0" algn="ctr">
              <a:spcBef>
                <a:spcPts val="0"/>
              </a:spcBef>
              <a:spcAft>
                <a:spcPts val="0"/>
              </a:spcAft>
              <a:buNone/>
            </a:pPr>
            <a:r>
              <a:rPr lang="ru">
                <a:solidFill>
                  <a:schemeClr val="dk1"/>
                </a:solidFill>
              </a:rPr>
              <a:t>Сектор Data Science</a:t>
            </a:r>
            <a:endParaRPr>
              <a:solidFill>
                <a:schemeClr val="dk1"/>
              </a:solidFill>
            </a:endParaRPr>
          </a:p>
        </p:txBody>
      </p:sp>
      <p:sp>
        <p:nvSpPr>
          <p:cNvPr id="434" name="Google Shape;434;p5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fld id="{00000000-1234-1234-1234-123412341234}" type="slidenum">
              <a:rPr b="0" lang="ru">
                <a:solidFill>
                  <a:schemeClr val="accent1"/>
                </a:solidFill>
                <a:latin typeface="Roboto"/>
                <a:ea typeface="Roboto"/>
                <a:cs typeface="Roboto"/>
                <a:sym typeface="Roboto"/>
              </a:rPr>
              <a:t>‹#›</a:t>
            </a:fld>
            <a:endParaRPr b="0">
              <a:solidFill>
                <a:schemeClr val="accent1"/>
              </a:solidFill>
              <a:latin typeface="Roboto"/>
              <a:ea typeface="Roboto"/>
              <a:cs typeface="Roboto"/>
              <a:sym typeface="Roboto"/>
            </a:endParaRPr>
          </a:p>
        </p:txBody>
      </p:sp>
      <p:sp>
        <p:nvSpPr>
          <p:cNvPr id="435" name="Google Shape;435;p53"/>
          <p:cNvSpPr txBox="1"/>
          <p:nvPr/>
        </p:nvSpPr>
        <p:spPr>
          <a:xfrm>
            <a:off x="4499950" y="4296300"/>
            <a:ext cx="2732100" cy="925500"/>
          </a:xfrm>
          <a:prstGeom prst="rect">
            <a:avLst/>
          </a:prstGeom>
          <a:noFill/>
          <a:ln>
            <a:noFill/>
          </a:ln>
        </p:spPr>
        <p:txBody>
          <a:bodyPr anchorCtr="0" anchor="t" bIns="68575" lIns="68575" spcFirstLastPara="1" rIns="68575" wrap="square" tIns="68575">
            <a:noAutofit/>
          </a:bodyPr>
          <a:lstStyle/>
          <a:p>
            <a:pPr indent="0" lvl="0" marL="0" marR="0" rtl="0" algn="ctr">
              <a:lnSpc>
                <a:spcPct val="150000"/>
              </a:lnSpc>
              <a:spcBef>
                <a:spcPts val="0"/>
              </a:spcBef>
              <a:spcAft>
                <a:spcPts val="0"/>
              </a:spcAft>
              <a:buClr>
                <a:srgbClr val="525252"/>
              </a:buClr>
              <a:buSzPts val="1500"/>
              <a:buFont typeface="Arial Black"/>
              <a:buNone/>
            </a:pPr>
            <a:r>
              <a:rPr i="0" lang="ru" sz="1100" u="none" cap="none" strike="noStrike">
                <a:solidFill>
                  <a:schemeClr val="dk1"/>
                </a:solidFill>
                <a:latin typeface="Merriweather"/>
                <a:ea typeface="Merriweather"/>
                <a:cs typeface="Merriweather"/>
                <a:sym typeface="Merriweather"/>
              </a:rPr>
              <a:t>Козицин Иван Владимирович</a:t>
            </a:r>
            <a:endParaRPr sz="1100">
              <a:solidFill>
                <a:schemeClr val="dk1"/>
              </a:solidFill>
              <a:latin typeface="Merriweather"/>
              <a:ea typeface="Merriweather"/>
              <a:cs typeface="Merriweather"/>
              <a:sym typeface="Merriweather"/>
            </a:endParaRPr>
          </a:p>
          <a:p>
            <a:pPr indent="0" lvl="0" marL="0" marR="0" rtl="0" algn="ctr">
              <a:lnSpc>
                <a:spcPct val="150000"/>
              </a:lnSpc>
              <a:spcBef>
                <a:spcPts val="0"/>
              </a:spcBef>
              <a:spcAft>
                <a:spcPts val="0"/>
              </a:spcAft>
              <a:buClr>
                <a:srgbClr val="525252"/>
              </a:buClr>
              <a:buSzPts val="1500"/>
              <a:buFont typeface="Arial Black"/>
              <a:buNone/>
            </a:pPr>
            <a:r>
              <a:rPr i="0" lang="ru" sz="1100" u="none" cap="none" strike="noStrike">
                <a:solidFill>
                  <a:schemeClr val="dk1"/>
                </a:solidFill>
                <a:latin typeface="Merriweather"/>
                <a:ea typeface="Merriweather"/>
                <a:cs typeface="Merriweather"/>
                <a:sym typeface="Merriweather"/>
              </a:rPr>
              <a:t>с</a:t>
            </a:r>
            <a:r>
              <a:rPr lang="ru" sz="1100">
                <a:solidFill>
                  <a:schemeClr val="dk1"/>
                </a:solidFill>
                <a:latin typeface="Merriweather"/>
                <a:ea typeface="Merriweather"/>
                <a:cs typeface="Merriweather"/>
                <a:sym typeface="Merriweather"/>
              </a:rPr>
              <a:t>тарший научный сотрудник</a:t>
            </a:r>
            <a:r>
              <a:rPr i="0" lang="ru" sz="1100" u="none" cap="none" strike="noStrike">
                <a:solidFill>
                  <a:schemeClr val="dk1"/>
                </a:solidFill>
                <a:latin typeface="Merriweather"/>
                <a:ea typeface="Merriweather"/>
                <a:cs typeface="Merriweather"/>
                <a:sym typeface="Merriweather"/>
              </a:rPr>
              <a:t> </a:t>
            </a:r>
            <a:endParaRPr i="0" sz="1100" u="none" cap="none" strike="noStrike">
              <a:solidFill>
                <a:schemeClr val="dk1"/>
              </a:solidFill>
              <a:latin typeface="Merriweather"/>
              <a:ea typeface="Merriweather"/>
              <a:cs typeface="Merriweather"/>
              <a:sym typeface="Merriweather"/>
            </a:endParaRPr>
          </a:p>
          <a:p>
            <a:pPr indent="0" lvl="0" marL="0" marR="0" rtl="0" algn="ctr">
              <a:lnSpc>
                <a:spcPct val="150000"/>
              </a:lnSpc>
              <a:spcBef>
                <a:spcPts val="0"/>
              </a:spcBef>
              <a:spcAft>
                <a:spcPts val="0"/>
              </a:spcAft>
              <a:buClr>
                <a:srgbClr val="525252"/>
              </a:buClr>
              <a:buSzPts val="1500"/>
              <a:buFont typeface="Arial Black"/>
              <a:buNone/>
            </a:pPr>
            <a:r>
              <a:rPr i="0" lang="ru" sz="1100" u="none" cap="none" strike="noStrike">
                <a:solidFill>
                  <a:schemeClr val="dk1"/>
                </a:solidFill>
                <a:latin typeface="Merriweather"/>
                <a:ea typeface="Merriweather"/>
                <a:cs typeface="Merriweather"/>
                <a:sym typeface="Merriweather"/>
              </a:rPr>
              <a:t>лаб</a:t>
            </a:r>
            <a:r>
              <a:rPr lang="ru" sz="1100">
                <a:solidFill>
                  <a:schemeClr val="dk1"/>
                </a:solidFill>
                <a:latin typeface="Merriweather"/>
                <a:ea typeface="Merriweather"/>
                <a:cs typeface="Merriweather"/>
                <a:sym typeface="Merriweather"/>
              </a:rPr>
              <a:t>оратори</a:t>
            </a:r>
            <a:r>
              <a:rPr lang="ru" sz="1100">
                <a:solidFill>
                  <a:schemeClr val="dk1"/>
                </a:solidFill>
                <a:latin typeface="Merriweather"/>
                <a:ea typeface="Merriweather"/>
                <a:cs typeface="Merriweather"/>
                <a:sym typeface="Merriweather"/>
              </a:rPr>
              <a:t>я</a:t>
            </a:r>
            <a:r>
              <a:rPr i="0" lang="ru" sz="1100" u="none" cap="none" strike="noStrike">
                <a:solidFill>
                  <a:schemeClr val="dk1"/>
                </a:solidFill>
                <a:latin typeface="Merriweather"/>
                <a:ea typeface="Merriweather"/>
                <a:cs typeface="Merriweather"/>
                <a:sym typeface="Merriweather"/>
              </a:rPr>
              <a:t> №57</a:t>
            </a:r>
            <a:endParaRPr>
              <a:solidFill>
                <a:schemeClr val="dk1"/>
              </a:solidFill>
              <a:latin typeface="Merriweather"/>
              <a:ea typeface="Merriweather"/>
              <a:cs typeface="Merriweather"/>
              <a:sym typeface="Merriweather"/>
            </a:endParaRPr>
          </a:p>
        </p:txBody>
      </p:sp>
      <p:sp>
        <p:nvSpPr>
          <p:cNvPr id="436" name="Google Shape;436;p53"/>
          <p:cNvSpPr txBox="1"/>
          <p:nvPr/>
        </p:nvSpPr>
        <p:spPr>
          <a:xfrm>
            <a:off x="6833150" y="4343400"/>
            <a:ext cx="1881900" cy="7941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ru" sz="1200">
                <a:solidFill>
                  <a:schemeClr val="accent5"/>
                </a:solidFill>
              </a:rPr>
              <a:t>КОНТАКТЫ</a:t>
            </a:r>
            <a:endParaRPr b="1" sz="1200">
              <a:solidFill>
                <a:schemeClr val="accent5"/>
              </a:solidFill>
            </a:endParaRPr>
          </a:p>
          <a:p>
            <a:pPr indent="0" lvl="0" marL="0" rtl="0" algn="r">
              <a:lnSpc>
                <a:spcPct val="115000"/>
              </a:lnSpc>
              <a:spcBef>
                <a:spcPts val="0"/>
              </a:spcBef>
              <a:spcAft>
                <a:spcPts val="0"/>
              </a:spcAft>
              <a:buNone/>
            </a:pPr>
            <a:r>
              <a:rPr b="1" lang="ru" sz="1200"/>
              <a:t>89175982560</a:t>
            </a:r>
            <a:endParaRPr b="1" sz="1200"/>
          </a:p>
          <a:p>
            <a:pPr indent="0" lvl="0" marL="0" rtl="0" algn="r">
              <a:lnSpc>
                <a:spcPct val="115000"/>
              </a:lnSpc>
              <a:spcBef>
                <a:spcPts val="0"/>
              </a:spcBef>
              <a:spcAft>
                <a:spcPts val="0"/>
              </a:spcAft>
              <a:buNone/>
            </a:pPr>
            <a:r>
              <a:rPr b="1" lang="ru" sz="1200">
                <a:solidFill>
                  <a:srgbClr val="2892FF"/>
                </a:solidFill>
              </a:rPr>
              <a:t>kozitsin.ivan@mail.ru</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4"/>
          <p:cNvSpPr txBox="1"/>
          <p:nvPr/>
        </p:nvSpPr>
        <p:spPr>
          <a:xfrm>
            <a:off x="219075" y="297656"/>
            <a:ext cx="8763000" cy="690563"/>
          </a:xfrm>
          <a:prstGeom prst="rect">
            <a:avLst/>
          </a:prstGeom>
          <a:noFill/>
          <a:ln>
            <a:noFill/>
          </a:ln>
        </p:spPr>
        <p:txBody>
          <a:bodyPr anchorCtr="0" anchor="t" bIns="33800" lIns="67575" spcFirstLastPara="1" rIns="67575" wrap="square" tIns="33800">
            <a:noAutofit/>
          </a:bodyPr>
          <a:lstStyle/>
          <a:p>
            <a:pPr indent="0" lvl="0" marL="0" marR="0" rtl="0" algn="l">
              <a:lnSpc>
                <a:spcPct val="90000"/>
              </a:lnSpc>
              <a:spcBef>
                <a:spcPts val="0"/>
              </a:spcBef>
              <a:spcAft>
                <a:spcPts val="0"/>
              </a:spcAft>
              <a:buNone/>
            </a:pPr>
            <a:r>
              <a:rPr b="1" i="0" lang="ru" sz="1800" u="none" cap="none" strike="noStrike">
                <a:solidFill>
                  <a:schemeClr val="dk1"/>
                </a:solidFill>
                <a:latin typeface="Merriweather"/>
                <a:ea typeface="Merriweather"/>
                <a:cs typeface="Merriweather"/>
                <a:sym typeface="Merriweather"/>
              </a:rPr>
              <a:t>I. Семинар по вопросам машинного обучения, анализа данных и имитационного моделирования</a:t>
            </a:r>
            <a:endParaRPr sz="1100">
              <a:solidFill>
                <a:schemeClr val="dk1"/>
              </a:solidFill>
              <a:latin typeface="Merriweather"/>
              <a:ea typeface="Merriweather"/>
              <a:cs typeface="Merriweather"/>
              <a:sym typeface="Merriweather"/>
            </a:endParaRPr>
          </a:p>
        </p:txBody>
      </p:sp>
      <p:sp>
        <p:nvSpPr>
          <p:cNvPr id="442" name="Google Shape;442;p54"/>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fld id="{00000000-1234-1234-1234-123412341234}" type="slidenum">
              <a:rPr b="0" lang="ru">
                <a:solidFill>
                  <a:schemeClr val="accent1"/>
                </a:solidFill>
                <a:latin typeface="Roboto"/>
                <a:ea typeface="Roboto"/>
                <a:cs typeface="Roboto"/>
                <a:sym typeface="Roboto"/>
              </a:rPr>
              <a:t>‹#›</a:t>
            </a:fld>
            <a:endParaRPr b="0">
              <a:solidFill>
                <a:schemeClr val="accent1"/>
              </a:solidFill>
              <a:latin typeface="Roboto"/>
              <a:ea typeface="Roboto"/>
              <a:cs typeface="Roboto"/>
              <a:sym typeface="Roboto"/>
            </a:endParaRPr>
          </a:p>
        </p:txBody>
      </p:sp>
      <p:sp>
        <p:nvSpPr>
          <p:cNvPr id="443" name="Google Shape;443;p54"/>
          <p:cNvSpPr txBox="1"/>
          <p:nvPr/>
        </p:nvSpPr>
        <p:spPr>
          <a:xfrm>
            <a:off x="220275" y="885825"/>
            <a:ext cx="1888200" cy="1416000"/>
          </a:xfrm>
          <a:prstGeom prst="rect">
            <a:avLst/>
          </a:prstGeom>
          <a:solidFill>
            <a:srgbClr val="F2F2F2"/>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ru" sz="1400" u="none" cap="none" strike="noStrike">
                <a:solidFill>
                  <a:srgbClr val="080808"/>
                </a:solidFill>
                <a:latin typeface="Arial Black"/>
                <a:ea typeface="Arial Black"/>
                <a:cs typeface="Arial Black"/>
                <a:sym typeface="Arial Black"/>
              </a:rPr>
              <a:t>ЦЕЛЬ </a:t>
            </a:r>
            <a:endParaRPr sz="1100"/>
          </a:p>
          <a:p>
            <a:pPr indent="0" lvl="0" marL="0" marR="0" rtl="0" algn="l">
              <a:spcBef>
                <a:spcPts val="900"/>
              </a:spcBef>
              <a:spcAft>
                <a:spcPts val="0"/>
              </a:spcAft>
              <a:buNone/>
            </a:pPr>
            <a:r>
              <a:rPr b="1" i="0" lang="ru" sz="1100" u="none" cap="none" strike="noStrike">
                <a:solidFill>
                  <a:srgbClr val="000000"/>
                </a:solidFill>
                <a:latin typeface="Arial"/>
                <a:ea typeface="Arial"/>
                <a:cs typeface="Arial"/>
                <a:sym typeface="Arial"/>
              </a:rPr>
              <a:t>Повышение  качества и количества исследований и разработок, проводимых внутри института</a:t>
            </a:r>
            <a:endParaRPr b="0" i="0" sz="1100" u="none" cap="none" strike="noStrike">
              <a:solidFill>
                <a:srgbClr val="000000"/>
              </a:solidFill>
              <a:latin typeface="Libre Franklin"/>
              <a:ea typeface="Libre Franklin"/>
              <a:cs typeface="Libre Franklin"/>
              <a:sym typeface="Libre Franklin"/>
            </a:endParaRPr>
          </a:p>
        </p:txBody>
      </p:sp>
      <p:sp>
        <p:nvSpPr>
          <p:cNvPr id="444" name="Google Shape;444;p54"/>
          <p:cNvSpPr txBox="1"/>
          <p:nvPr/>
        </p:nvSpPr>
        <p:spPr>
          <a:xfrm>
            <a:off x="220266" y="2578978"/>
            <a:ext cx="4876800" cy="246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ru" sz="1600" u="none" cap="none" strike="noStrike">
                <a:solidFill>
                  <a:srgbClr val="080808"/>
                </a:solidFill>
                <a:latin typeface="Arial Black"/>
                <a:ea typeface="Arial Black"/>
                <a:cs typeface="Arial Black"/>
                <a:sym typeface="Arial Black"/>
              </a:rPr>
              <a:t>ОПИСАНИЕ ЗАМЫСЛА</a:t>
            </a:r>
            <a:endParaRPr b="0" baseline="30000" i="0" sz="1600" u="none" cap="none" strike="noStrike">
              <a:solidFill>
                <a:srgbClr val="080808"/>
              </a:solidFill>
              <a:latin typeface="Arial Black"/>
              <a:ea typeface="Arial Black"/>
              <a:cs typeface="Arial Black"/>
              <a:sym typeface="Arial Black"/>
            </a:endParaRPr>
          </a:p>
          <a:p>
            <a:pPr indent="0" lvl="0" marL="0" marR="0" rtl="0" algn="l">
              <a:spcBef>
                <a:spcPts val="900"/>
              </a:spcBef>
              <a:spcAft>
                <a:spcPts val="0"/>
              </a:spcAft>
              <a:buNone/>
            </a:pPr>
            <a:r>
              <a:rPr b="0" i="0" lang="ru" sz="1200" u="none" cap="none" strike="noStrike">
                <a:solidFill>
                  <a:srgbClr val="000000"/>
                </a:solidFill>
                <a:latin typeface="Arial"/>
                <a:ea typeface="Arial"/>
                <a:cs typeface="Arial"/>
                <a:sym typeface="Arial"/>
              </a:rPr>
              <a:t>Семинар будет посвящен актуальным вопросам машинного обучения, анализа данных и имитационного моделирования (в различных предметных областях). Участниками семинара планируются молодые ученые института, ведущие исследования в указанных направлениях, а также опытные сотрудники. Помимо этого, к работе семинара предполагается подключить заинтересованных учащихся ВУЗов (базовые кафедры) и школ (ЦМИТ). </a:t>
            </a:r>
            <a:endParaRPr/>
          </a:p>
          <a:p>
            <a:pPr indent="0" lvl="0" marL="0" marR="0" rtl="0" algn="l">
              <a:spcBef>
                <a:spcPts val="0"/>
              </a:spcBef>
              <a:spcAft>
                <a:spcPts val="0"/>
              </a:spcAft>
              <a:buNone/>
            </a:pPr>
            <a:r>
              <a:t/>
            </a:r>
            <a:endParaRPr sz="1200">
              <a:solidFill>
                <a:srgbClr val="000000"/>
              </a:solidFill>
              <a:latin typeface="Arial"/>
              <a:ea typeface="Arial"/>
              <a:cs typeface="Arial"/>
              <a:sym typeface="Arial"/>
            </a:endParaRPr>
          </a:p>
          <a:p>
            <a:pPr indent="0" lvl="0" marL="0" marR="0" rtl="0" algn="l">
              <a:spcBef>
                <a:spcPts val="0"/>
              </a:spcBef>
              <a:spcAft>
                <a:spcPts val="0"/>
              </a:spcAft>
              <a:buNone/>
            </a:pPr>
            <a:r>
              <a:t/>
            </a:r>
            <a:endParaRPr sz="1300"/>
          </a:p>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cxnSp>
        <p:nvCxnSpPr>
          <p:cNvPr id="445" name="Google Shape;445;p54"/>
          <p:cNvCxnSpPr/>
          <p:nvPr/>
        </p:nvCxnSpPr>
        <p:spPr>
          <a:xfrm>
            <a:off x="5181600" y="841772"/>
            <a:ext cx="0" cy="3752850"/>
          </a:xfrm>
          <a:prstGeom prst="straightConnector1">
            <a:avLst/>
          </a:prstGeom>
          <a:noFill/>
          <a:ln cap="flat" cmpd="sng" w="9525">
            <a:solidFill>
              <a:srgbClr val="006FBB"/>
            </a:solidFill>
            <a:prstDash val="solid"/>
            <a:round/>
            <a:headEnd len="sm" w="sm" type="none"/>
            <a:tailEnd len="sm" w="sm" type="none"/>
          </a:ln>
        </p:spPr>
      </p:cxnSp>
      <p:cxnSp>
        <p:nvCxnSpPr>
          <p:cNvPr id="446" name="Google Shape;446;p54"/>
          <p:cNvCxnSpPr/>
          <p:nvPr/>
        </p:nvCxnSpPr>
        <p:spPr>
          <a:xfrm>
            <a:off x="220266" y="2391461"/>
            <a:ext cx="4941094" cy="0"/>
          </a:xfrm>
          <a:prstGeom prst="straightConnector1">
            <a:avLst/>
          </a:prstGeom>
          <a:noFill/>
          <a:ln cap="flat" cmpd="sng" w="9525">
            <a:solidFill>
              <a:srgbClr val="006FBB"/>
            </a:solidFill>
            <a:prstDash val="solid"/>
            <a:round/>
            <a:headEnd len="sm" w="sm" type="none"/>
            <a:tailEnd len="sm" w="sm" type="none"/>
          </a:ln>
        </p:spPr>
      </p:cxnSp>
      <p:sp>
        <p:nvSpPr>
          <p:cNvPr id="447" name="Google Shape;447;p54"/>
          <p:cNvSpPr txBox="1"/>
          <p:nvPr/>
        </p:nvSpPr>
        <p:spPr>
          <a:xfrm>
            <a:off x="2193131" y="885825"/>
            <a:ext cx="2904000" cy="1200300"/>
          </a:xfrm>
          <a:prstGeom prst="rect">
            <a:avLst/>
          </a:prstGeom>
          <a:solidFill>
            <a:srgbClr val="F2F2F2"/>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ru" sz="1400">
                <a:solidFill>
                  <a:srgbClr val="080808"/>
                </a:solidFill>
                <a:latin typeface="Arial Black"/>
                <a:ea typeface="Arial Black"/>
                <a:cs typeface="Arial Black"/>
                <a:sym typeface="Arial Black"/>
              </a:rPr>
              <a:t>ЗАДАЧИ</a:t>
            </a:r>
            <a:endParaRPr sz="1100"/>
          </a:p>
          <a:p>
            <a:pPr indent="-69850" lvl="0" marL="0" marR="0" rtl="0" algn="l">
              <a:spcBef>
                <a:spcPts val="900"/>
              </a:spcBef>
              <a:spcAft>
                <a:spcPts val="0"/>
              </a:spcAft>
              <a:buClr>
                <a:srgbClr val="000000"/>
              </a:buClr>
              <a:buSzPts val="1100"/>
              <a:buFont typeface="Noto Sans Symbols"/>
              <a:buChar char="−"/>
            </a:pPr>
            <a:r>
              <a:rPr lang="ru" sz="1100">
                <a:solidFill>
                  <a:srgbClr val="000000"/>
                </a:solidFill>
                <a:latin typeface="Arial"/>
                <a:ea typeface="Arial"/>
                <a:cs typeface="Arial"/>
                <a:sym typeface="Arial"/>
              </a:rPr>
              <a:t> Организация семинара:</a:t>
            </a:r>
            <a:endParaRPr sz="1100"/>
          </a:p>
          <a:p>
            <a:pPr indent="-69850" lvl="0" marL="0" marR="0" rtl="0" algn="l">
              <a:spcBef>
                <a:spcPts val="0"/>
              </a:spcBef>
              <a:spcAft>
                <a:spcPts val="0"/>
              </a:spcAft>
              <a:buClr>
                <a:srgbClr val="000000"/>
              </a:buClr>
              <a:buSzPts val="1100"/>
              <a:buFont typeface="Noto Sans Symbols"/>
              <a:buChar char="−"/>
            </a:pPr>
            <a:r>
              <a:rPr lang="ru" sz="1100">
                <a:solidFill>
                  <a:srgbClr val="000000"/>
                </a:solidFill>
                <a:latin typeface="Arial"/>
                <a:ea typeface="Arial"/>
                <a:cs typeface="Arial"/>
                <a:sym typeface="Arial"/>
              </a:rPr>
              <a:t> Разработка формата</a:t>
            </a:r>
            <a:endParaRPr sz="1100"/>
          </a:p>
          <a:p>
            <a:pPr indent="-69850" lvl="0" marL="0" marR="0" rtl="0" algn="l">
              <a:spcBef>
                <a:spcPts val="0"/>
              </a:spcBef>
              <a:spcAft>
                <a:spcPts val="0"/>
              </a:spcAft>
              <a:buClr>
                <a:srgbClr val="000000"/>
              </a:buClr>
              <a:buSzPts val="1100"/>
              <a:buFont typeface="Noto Sans Symbols"/>
              <a:buChar char="−"/>
            </a:pPr>
            <a:r>
              <a:rPr lang="ru" sz="1100">
                <a:solidFill>
                  <a:srgbClr val="000000"/>
                </a:solidFill>
                <a:latin typeface="Arial"/>
                <a:ea typeface="Arial"/>
                <a:cs typeface="Arial"/>
                <a:sym typeface="Arial"/>
              </a:rPr>
              <a:t> Привлечение участников</a:t>
            </a:r>
            <a:endParaRPr sz="1100"/>
          </a:p>
          <a:p>
            <a:pPr indent="-69850" lvl="0" marL="0" marR="0" rtl="0" algn="l">
              <a:spcBef>
                <a:spcPts val="0"/>
              </a:spcBef>
              <a:spcAft>
                <a:spcPts val="0"/>
              </a:spcAft>
              <a:buClr>
                <a:srgbClr val="000000"/>
              </a:buClr>
              <a:buSzPts val="1100"/>
              <a:buFont typeface="Noto Sans Symbols"/>
              <a:buChar char="−"/>
            </a:pPr>
            <a:r>
              <a:rPr lang="ru" sz="1100">
                <a:solidFill>
                  <a:srgbClr val="000000"/>
                </a:solidFill>
                <a:latin typeface="Libre Franklin"/>
                <a:ea typeface="Libre Franklin"/>
                <a:cs typeface="Libre Franklin"/>
                <a:sym typeface="Libre Franklin"/>
              </a:rPr>
              <a:t> Приглашение опытных спикеров</a:t>
            </a:r>
            <a:endParaRPr sz="1100"/>
          </a:p>
          <a:p>
            <a:pPr indent="-69850" lvl="0" marL="0" marR="0" rtl="0" algn="l">
              <a:spcBef>
                <a:spcPts val="0"/>
              </a:spcBef>
              <a:spcAft>
                <a:spcPts val="0"/>
              </a:spcAft>
              <a:buClr>
                <a:srgbClr val="000000"/>
              </a:buClr>
              <a:buSzPts val="1100"/>
              <a:buFont typeface="Noto Sans Symbols"/>
              <a:buChar char="−"/>
            </a:pPr>
            <a:r>
              <a:rPr lang="ru" sz="1100">
                <a:solidFill>
                  <a:srgbClr val="000000"/>
                </a:solidFill>
                <a:latin typeface="Libre Franklin"/>
                <a:ea typeface="Libre Franklin"/>
                <a:cs typeface="Libre Franklin"/>
                <a:sym typeface="Libre Franklin"/>
              </a:rPr>
              <a:t> Проведение воркшопов/конференций</a:t>
            </a:r>
            <a:endParaRPr sz="1100">
              <a:solidFill>
                <a:srgbClr val="080808"/>
              </a:solidFill>
              <a:latin typeface="Arial"/>
              <a:ea typeface="Arial"/>
              <a:cs typeface="Arial"/>
              <a:sym typeface="Arial"/>
            </a:endParaRPr>
          </a:p>
        </p:txBody>
      </p:sp>
      <p:sp>
        <p:nvSpPr>
          <p:cNvPr id="448" name="Google Shape;448;p54"/>
          <p:cNvSpPr txBox="1"/>
          <p:nvPr/>
        </p:nvSpPr>
        <p:spPr>
          <a:xfrm>
            <a:off x="5397267" y="881063"/>
            <a:ext cx="3624099" cy="359806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ru" sz="1600">
                <a:solidFill>
                  <a:srgbClr val="3E3E3E"/>
                </a:solidFill>
                <a:latin typeface="Arial Black"/>
                <a:ea typeface="Arial Black"/>
                <a:cs typeface="Arial Black"/>
                <a:sym typeface="Arial Black"/>
              </a:rPr>
              <a:t>ОЖИДАЕМЫЕ РЕЗУЛЬТАТЫ</a:t>
            </a:r>
            <a:endParaRPr sz="1600">
              <a:solidFill>
                <a:srgbClr val="3E3E3E"/>
              </a:solidFill>
              <a:latin typeface="Arial Black"/>
              <a:ea typeface="Arial Black"/>
              <a:cs typeface="Arial Black"/>
              <a:sym typeface="Arial Black"/>
            </a:endParaRPr>
          </a:p>
          <a:p>
            <a:pPr indent="0" lvl="0" marL="0" marR="0" rtl="0" algn="l">
              <a:spcBef>
                <a:spcPts val="1400"/>
              </a:spcBef>
              <a:spcAft>
                <a:spcPts val="0"/>
              </a:spcAft>
              <a:buNone/>
            </a:pPr>
            <a:r>
              <a:rPr lang="ru">
                <a:solidFill>
                  <a:srgbClr val="000000"/>
                </a:solidFill>
                <a:latin typeface="Arial"/>
                <a:ea typeface="Arial"/>
                <a:cs typeface="Arial"/>
                <a:sym typeface="Arial"/>
              </a:rPr>
              <a:t>Перечень ожидаемых результатов:</a:t>
            </a:r>
            <a:endParaRPr sz="1300"/>
          </a:p>
          <a:p>
            <a:pPr indent="-88900" lvl="0" marL="0" marR="0" rtl="0" algn="l">
              <a:spcBef>
                <a:spcPts val="900"/>
              </a:spcBef>
              <a:spcAft>
                <a:spcPts val="0"/>
              </a:spcAft>
              <a:buClr>
                <a:srgbClr val="000000"/>
              </a:buClr>
              <a:buSzPts val="1400"/>
              <a:buFont typeface="Noto Sans Symbols"/>
              <a:buChar char="−"/>
            </a:pPr>
            <a:r>
              <a:rPr lang="ru" sz="1600">
                <a:solidFill>
                  <a:srgbClr val="000000"/>
                </a:solidFill>
                <a:latin typeface="Arial"/>
                <a:ea typeface="Arial"/>
                <a:cs typeface="Arial"/>
                <a:sym typeface="Arial"/>
              </a:rPr>
              <a:t> </a:t>
            </a:r>
            <a:r>
              <a:rPr lang="ru">
                <a:solidFill>
                  <a:srgbClr val="000000"/>
                </a:solidFill>
                <a:latin typeface="Arial"/>
                <a:ea typeface="Arial"/>
                <a:cs typeface="Arial"/>
                <a:sym typeface="Arial"/>
              </a:rPr>
              <a:t>Консолидация компетенций сотрудников Института</a:t>
            </a:r>
            <a:endParaRPr sz="1300"/>
          </a:p>
          <a:p>
            <a:pPr indent="-88900" lvl="0" marL="0" marR="0" rtl="0" algn="l">
              <a:spcBef>
                <a:spcPts val="900"/>
              </a:spcBef>
              <a:spcAft>
                <a:spcPts val="0"/>
              </a:spcAft>
              <a:buClr>
                <a:srgbClr val="000000"/>
              </a:buClr>
              <a:buSzPts val="1400"/>
              <a:buFont typeface="Noto Sans Symbols"/>
              <a:buChar char="−"/>
            </a:pPr>
            <a:r>
              <a:rPr lang="ru">
                <a:solidFill>
                  <a:srgbClr val="000000"/>
                </a:solidFill>
                <a:latin typeface="Arial"/>
                <a:ea typeface="Arial"/>
                <a:cs typeface="Arial"/>
                <a:sym typeface="Arial"/>
              </a:rPr>
              <a:t> Развитие коммуникативных навыков молодых ученых</a:t>
            </a:r>
            <a:endParaRPr sz="1300"/>
          </a:p>
          <a:p>
            <a:pPr indent="-88900" lvl="0" marL="0" marR="0" rtl="0" algn="l">
              <a:spcBef>
                <a:spcPts val="900"/>
              </a:spcBef>
              <a:spcAft>
                <a:spcPts val="0"/>
              </a:spcAft>
              <a:buClr>
                <a:srgbClr val="000000"/>
              </a:buClr>
              <a:buSzPts val="1400"/>
              <a:buFont typeface="Noto Sans Symbols"/>
              <a:buChar char="−"/>
            </a:pPr>
            <a:r>
              <a:rPr lang="ru">
                <a:solidFill>
                  <a:srgbClr val="000000"/>
                </a:solidFill>
                <a:latin typeface="Arial"/>
                <a:ea typeface="Arial"/>
                <a:cs typeface="Arial"/>
                <a:sym typeface="Arial"/>
              </a:rPr>
              <a:t> Появление площадки для обмена опытом и формирования новых коллабораций (ученый – ученый, ученый – студент)</a:t>
            </a:r>
            <a:endParaRPr sz="13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5"/>
          <p:cNvSpPr txBox="1"/>
          <p:nvPr/>
        </p:nvSpPr>
        <p:spPr>
          <a:xfrm>
            <a:off x="219075" y="297656"/>
            <a:ext cx="8763000" cy="690563"/>
          </a:xfrm>
          <a:prstGeom prst="rect">
            <a:avLst/>
          </a:prstGeom>
          <a:noFill/>
          <a:ln>
            <a:noFill/>
          </a:ln>
        </p:spPr>
        <p:txBody>
          <a:bodyPr anchorCtr="0" anchor="t" bIns="33800" lIns="67575" spcFirstLastPara="1" rIns="67575" wrap="square" tIns="33800">
            <a:noAutofit/>
          </a:bodyPr>
          <a:lstStyle/>
          <a:p>
            <a:pPr indent="0" lvl="0" marL="0" marR="0" rtl="0" algn="l">
              <a:lnSpc>
                <a:spcPct val="90000"/>
              </a:lnSpc>
              <a:spcBef>
                <a:spcPts val="0"/>
              </a:spcBef>
              <a:spcAft>
                <a:spcPts val="0"/>
              </a:spcAft>
              <a:buNone/>
            </a:pPr>
            <a:r>
              <a:rPr b="1" lang="ru" sz="1800">
                <a:solidFill>
                  <a:schemeClr val="dk1"/>
                </a:solidFill>
                <a:latin typeface="Merriweather"/>
                <a:ea typeface="Merriweather"/>
                <a:cs typeface="Merriweather"/>
                <a:sym typeface="Merriweather"/>
              </a:rPr>
              <a:t>II. В перспективе: Платформа для проведения экспериментов по машинному обучению и имитационному моделированию</a:t>
            </a:r>
            <a:endParaRPr sz="1100">
              <a:solidFill>
                <a:schemeClr val="dk1"/>
              </a:solidFill>
              <a:latin typeface="Merriweather"/>
              <a:ea typeface="Merriweather"/>
              <a:cs typeface="Merriweather"/>
              <a:sym typeface="Merriweather"/>
            </a:endParaRPr>
          </a:p>
        </p:txBody>
      </p:sp>
      <p:sp>
        <p:nvSpPr>
          <p:cNvPr id="454" name="Google Shape;454;p55"/>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p>
            <a:pPr indent="0" lvl="0" marL="0" rtl="0" algn="r">
              <a:spcBef>
                <a:spcPts val="0"/>
              </a:spcBef>
              <a:spcAft>
                <a:spcPts val="0"/>
              </a:spcAft>
              <a:buNone/>
            </a:pPr>
            <a:fld id="{00000000-1234-1234-1234-123412341234}" type="slidenum">
              <a:rPr b="0" lang="ru">
                <a:solidFill>
                  <a:schemeClr val="accent1"/>
                </a:solidFill>
                <a:latin typeface="Roboto"/>
                <a:ea typeface="Roboto"/>
                <a:cs typeface="Roboto"/>
                <a:sym typeface="Roboto"/>
              </a:rPr>
              <a:t>‹#›</a:t>
            </a:fld>
            <a:endParaRPr b="0">
              <a:solidFill>
                <a:schemeClr val="accent1"/>
              </a:solidFill>
              <a:latin typeface="Roboto"/>
              <a:ea typeface="Roboto"/>
              <a:cs typeface="Roboto"/>
              <a:sym typeface="Roboto"/>
            </a:endParaRPr>
          </a:p>
        </p:txBody>
      </p:sp>
      <p:sp>
        <p:nvSpPr>
          <p:cNvPr id="455" name="Google Shape;455;p55"/>
          <p:cNvSpPr txBox="1"/>
          <p:nvPr/>
        </p:nvSpPr>
        <p:spPr>
          <a:xfrm>
            <a:off x="220266" y="885825"/>
            <a:ext cx="1888331" cy="1361911"/>
          </a:xfrm>
          <a:prstGeom prst="rect">
            <a:avLst/>
          </a:prstGeom>
          <a:solidFill>
            <a:srgbClr val="F2F2F2"/>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ru" sz="1400">
                <a:solidFill>
                  <a:srgbClr val="080808"/>
                </a:solidFill>
                <a:latin typeface="Arial Black"/>
                <a:ea typeface="Arial Black"/>
                <a:cs typeface="Arial Black"/>
                <a:sym typeface="Arial Black"/>
              </a:rPr>
              <a:t>ЦЕЛЬ </a:t>
            </a:r>
            <a:endParaRPr sz="1100"/>
          </a:p>
          <a:p>
            <a:pPr indent="0" lvl="0" marL="0" marR="0" rtl="0" algn="l">
              <a:spcBef>
                <a:spcPts val="900"/>
              </a:spcBef>
              <a:spcAft>
                <a:spcPts val="0"/>
              </a:spcAft>
              <a:buNone/>
            </a:pPr>
            <a:r>
              <a:rPr b="1" lang="ru" sz="1100">
                <a:solidFill>
                  <a:srgbClr val="000000"/>
                </a:solidFill>
                <a:latin typeface="Arial"/>
                <a:ea typeface="Arial"/>
                <a:cs typeface="Arial"/>
                <a:sym typeface="Arial"/>
              </a:rPr>
              <a:t>Повышение  качества и количества исследований и разработок, проводимых внутри института</a:t>
            </a:r>
            <a:endParaRPr sz="1100">
              <a:solidFill>
                <a:srgbClr val="000000"/>
              </a:solidFill>
              <a:latin typeface="Libre Franklin"/>
              <a:ea typeface="Libre Franklin"/>
              <a:cs typeface="Libre Franklin"/>
              <a:sym typeface="Libre Franklin"/>
            </a:endParaRPr>
          </a:p>
          <a:p>
            <a:pPr indent="0" lvl="0" marL="0" marR="0" rtl="0" algn="l">
              <a:spcBef>
                <a:spcPts val="0"/>
              </a:spcBef>
              <a:spcAft>
                <a:spcPts val="0"/>
              </a:spcAft>
              <a:buNone/>
            </a:pPr>
            <a:r>
              <a:t/>
            </a:r>
            <a:endParaRPr sz="1100">
              <a:solidFill>
                <a:srgbClr val="080808"/>
              </a:solidFill>
              <a:latin typeface="Arial"/>
              <a:ea typeface="Arial"/>
              <a:cs typeface="Arial"/>
              <a:sym typeface="Arial"/>
            </a:endParaRPr>
          </a:p>
        </p:txBody>
      </p:sp>
      <p:sp>
        <p:nvSpPr>
          <p:cNvPr id="456" name="Google Shape;456;p55"/>
          <p:cNvSpPr txBox="1"/>
          <p:nvPr/>
        </p:nvSpPr>
        <p:spPr>
          <a:xfrm>
            <a:off x="220266" y="2578978"/>
            <a:ext cx="4876800" cy="233140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ru" sz="1400">
                <a:solidFill>
                  <a:srgbClr val="080808"/>
                </a:solidFill>
                <a:latin typeface="Arial Black"/>
                <a:ea typeface="Arial Black"/>
                <a:cs typeface="Arial Black"/>
                <a:sym typeface="Arial Black"/>
              </a:rPr>
              <a:t>ОПИСАНИЕ ЗАМЫСЛА</a:t>
            </a:r>
            <a:endParaRPr baseline="30000" sz="1400">
              <a:solidFill>
                <a:srgbClr val="080808"/>
              </a:solidFill>
              <a:latin typeface="Arial Black"/>
              <a:ea typeface="Arial Black"/>
              <a:cs typeface="Arial Black"/>
              <a:sym typeface="Arial Black"/>
            </a:endParaRPr>
          </a:p>
          <a:p>
            <a:pPr indent="0" lvl="0" marL="0" marR="0" rtl="0" algn="l">
              <a:spcBef>
                <a:spcPts val="900"/>
              </a:spcBef>
              <a:spcAft>
                <a:spcPts val="0"/>
              </a:spcAft>
              <a:buNone/>
            </a:pPr>
            <a:r>
              <a:rPr lang="ru" sz="900">
                <a:solidFill>
                  <a:srgbClr val="000000"/>
                </a:solidFill>
                <a:latin typeface="Arial"/>
                <a:ea typeface="Arial"/>
                <a:cs typeface="Arial"/>
                <a:sym typeface="Arial"/>
              </a:rPr>
              <a:t>В результате реализации проекта будут создана общеинститутская онлайн-платформа, функционал которой будет позволять:</a:t>
            </a:r>
            <a:endParaRPr sz="1100"/>
          </a:p>
          <a:p>
            <a:pPr indent="-209550" lvl="0" marL="215900" marR="0" rtl="0" algn="l">
              <a:spcBef>
                <a:spcPts val="0"/>
              </a:spcBef>
              <a:spcAft>
                <a:spcPts val="0"/>
              </a:spcAft>
              <a:buClr>
                <a:srgbClr val="000000"/>
              </a:buClr>
              <a:buSzPts val="900"/>
              <a:buFont typeface="Noto Sans Symbols"/>
              <a:buChar char="▪"/>
            </a:pPr>
            <a:r>
              <a:rPr lang="ru" sz="900">
                <a:solidFill>
                  <a:srgbClr val="000000"/>
                </a:solidFill>
                <a:latin typeface="Arial"/>
                <a:ea typeface="Arial"/>
                <a:cs typeface="Arial"/>
                <a:sym typeface="Arial"/>
              </a:rPr>
              <a:t>Хранение и добавление (в т.ч. клиентами платформы) готовых датасетов (ссылок на них) из различных предметных областей, удобный доступ к ним</a:t>
            </a:r>
            <a:endParaRPr sz="1100"/>
          </a:p>
          <a:p>
            <a:pPr indent="-209550" lvl="0" marL="215900" marR="0" rtl="0" algn="l">
              <a:spcBef>
                <a:spcPts val="0"/>
              </a:spcBef>
              <a:spcAft>
                <a:spcPts val="0"/>
              </a:spcAft>
              <a:buClr>
                <a:srgbClr val="000000"/>
              </a:buClr>
              <a:buSzPts val="900"/>
              <a:buFont typeface="Noto Sans Symbols"/>
              <a:buChar char="▪"/>
            </a:pPr>
            <a:r>
              <a:rPr lang="ru" sz="900">
                <a:solidFill>
                  <a:srgbClr val="000000"/>
                </a:solidFill>
                <a:latin typeface="Arial"/>
                <a:ea typeface="Arial"/>
                <a:cs typeface="Arial"/>
                <a:sym typeface="Arial"/>
              </a:rPr>
              <a:t>Хранение и добавление (в т.ч. клиентами платформы) описаний методов и алгоритмов по работе с данными, методов и подходов имитационного моделирования (от самых простых до наиболее современных) – онлайн-библиотека</a:t>
            </a:r>
            <a:endParaRPr sz="1100"/>
          </a:p>
          <a:p>
            <a:pPr indent="-209550" lvl="0" marL="215900" marR="0" rtl="0" algn="l">
              <a:spcBef>
                <a:spcPts val="0"/>
              </a:spcBef>
              <a:spcAft>
                <a:spcPts val="0"/>
              </a:spcAft>
              <a:buClr>
                <a:srgbClr val="000000"/>
              </a:buClr>
              <a:buSzPts val="900"/>
              <a:buFont typeface="Noto Sans Symbols"/>
              <a:buChar char="▪"/>
            </a:pPr>
            <a:r>
              <a:rPr lang="ru" sz="900">
                <a:solidFill>
                  <a:srgbClr val="000000"/>
                </a:solidFill>
                <a:latin typeface="Arial"/>
                <a:ea typeface="Arial"/>
                <a:cs typeface="Arial"/>
                <a:sym typeface="Arial"/>
              </a:rPr>
              <a:t>(*)Проведение клиентами платформы онлайн-экспериментов, визуализация результатов (+резервирование)</a:t>
            </a:r>
            <a:endParaRPr sz="900">
              <a:solidFill>
                <a:srgbClr val="000000"/>
              </a:solidFill>
              <a:latin typeface="Arial"/>
              <a:ea typeface="Arial"/>
              <a:cs typeface="Arial"/>
              <a:sym typeface="Arial"/>
            </a:endParaRPr>
          </a:p>
          <a:p>
            <a:pPr indent="-209550" lvl="0" marL="215900" marR="0" rtl="0" algn="l">
              <a:spcBef>
                <a:spcPts val="0"/>
              </a:spcBef>
              <a:spcAft>
                <a:spcPts val="0"/>
              </a:spcAft>
              <a:buClr>
                <a:srgbClr val="000000"/>
              </a:buClr>
              <a:buSzPts val="900"/>
              <a:buFont typeface="Noto Sans Symbols"/>
              <a:buChar char="▪"/>
            </a:pPr>
            <a:r>
              <a:rPr lang="ru" sz="900">
                <a:solidFill>
                  <a:srgbClr val="000000"/>
                </a:solidFill>
                <a:latin typeface="Arial"/>
                <a:ea typeface="Arial"/>
                <a:cs typeface="Arial"/>
                <a:sym typeface="Arial"/>
              </a:rPr>
              <a:t>(*)Обсуждение материалов и экспериментов клиентами платформы</a:t>
            </a:r>
            <a:endParaRPr sz="1100"/>
          </a:p>
          <a:p>
            <a:pPr indent="-209550" lvl="0" marL="215900" marR="0" rtl="0" algn="l">
              <a:spcBef>
                <a:spcPts val="0"/>
              </a:spcBef>
              <a:spcAft>
                <a:spcPts val="0"/>
              </a:spcAft>
              <a:buClr>
                <a:srgbClr val="000000"/>
              </a:buClr>
              <a:buSzPts val="900"/>
              <a:buFont typeface="Noto Sans Symbols"/>
              <a:buChar char="▪"/>
            </a:pPr>
            <a:r>
              <a:rPr lang="ru" sz="900">
                <a:solidFill>
                  <a:srgbClr val="000000"/>
                </a:solidFill>
                <a:latin typeface="Arial"/>
                <a:ea typeface="Arial"/>
                <a:cs typeface="Arial"/>
                <a:sym typeface="Arial"/>
              </a:rPr>
              <a:t>(**)Проведение кастомизированных онлайн-экспериментов клиентами платформы, сохранение и возможность выгрузки результатов на компьютер клиента для дальнейшего пользования (код + результаты + графики –&gt; статья / прикладное исследование)</a:t>
            </a:r>
            <a:endParaRPr sz="1100"/>
          </a:p>
        </p:txBody>
      </p:sp>
      <p:cxnSp>
        <p:nvCxnSpPr>
          <p:cNvPr id="457" name="Google Shape;457;p55"/>
          <p:cNvCxnSpPr/>
          <p:nvPr/>
        </p:nvCxnSpPr>
        <p:spPr>
          <a:xfrm>
            <a:off x="5181600" y="841772"/>
            <a:ext cx="0" cy="3752850"/>
          </a:xfrm>
          <a:prstGeom prst="straightConnector1">
            <a:avLst/>
          </a:prstGeom>
          <a:noFill/>
          <a:ln cap="flat" cmpd="sng" w="9525">
            <a:solidFill>
              <a:srgbClr val="006FBB"/>
            </a:solidFill>
            <a:prstDash val="solid"/>
            <a:round/>
            <a:headEnd len="sm" w="sm" type="none"/>
            <a:tailEnd len="sm" w="sm" type="none"/>
          </a:ln>
        </p:spPr>
      </p:cxnSp>
      <p:cxnSp>
        <p:nvCxnSpPr>
          <p:cNvPr id="458" name="Google Shape;458;p55"/>
          <p:cNvCxnSpPr/>
          <p:nvPr/>
        </p:nvCxnSpPr>
        <p:spPr>
          <a:xfrm>
            <a:off x="220266" y="2391461"/>
            <a:ext cx="4941094" cy="0"/>
          </a:xfrm>
          <a:prstGeom prst="straightConnector1">
            <a:avLst/>
          </a:prstGeom>
          <a:noFill/>
          <a:ln cap="flat" cmpd="sng" w="9525">
            <a:solidFill>
              <a:srgbClr val="006FBB"/>
            </a:solidFill>
            <a:prstDash val="solid"/>
            <a:round/>
            <a:headEnd len="sm" w="sm" type="none"/>
            <a:tailEnd len="sm" w="sm" type="none"/>
          </a:ln>
        </p:spPr>
      </p:cxnSp>
      <p:sp>
        <p:nvSpPr>
          <p:cNvPr id="459" name="Google Shape;459;p55"/>
          <p:cNvSpPr txBox="1"/>
          <p:nvPr/>
        </p:nvSpPr>
        <p:spPr>
          <a:xfrm>
            <a:off x="2193131" y="885825"/>
            <a:ext cx="2904000" cy="1362000"/>
          </a:xfrm>
          <a:prstGeom prst="rect">
            <a:avLst/>
          </a:prstGeom>
          <a:solidFill>
            <a:srgbClr val="F2F2F2"/>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ru" sz="1400">
                <a:solidFill>
                  <a:srgbClr val="080808"/>
                </a:solidFill>
                <a:latin typeface="Arial Black"/>
                <a:ea typeface="Arial Black"/>
                <a:cs typeface="Arial Black"/>
                <a:sym typeface="Arial Black"/>
              </a:rPr>
              <a:t>ЗАДАЧИ</a:t>
            </a:r>
            <a:endParaRPr sz="1100"/>
          </a:p>
          <a:p>
            <a:pPr indent="-69850" lvl="0" marL="0" marR="0" rtl="0" algn="l">
              <a:spcBef>
                <a:spcPts val="900"/>
              </a:spcBef>
              <a:spcAft>
                <a:spcPts val="0"/>
              </a:spcAft>
              <a:buClr>
                <a:srgbClr val="000000"/>
              </a:buClr>
              <a:buSzPts val="1100"/>
              <a:buFont typeface="Noto Sans Symbols"/>
              <a:buChar char="−"/>
            </a:pPr>
            <a:r>
              <a:rPr lang="ru" sz="1100">
                <a:solidFill>
                  <a:srgbClr val="000000"/>
                </a:solidFill>
                <a:latin typeface="Arial"/>
                <a:ea typeface="Arial"/>
                <a:cs typeface="Arial"/>
                <a:sym typeface="Arial"/>
              </a:rPr>
              <a:t> Разработка онлайн-платформы:</a:t>
            </a:r>
            <a:endParaRPr sz="1100"/>
          </a:p>
          <a:p>
            <a:pPr indent="-69850" lvl="0" marL="0" marR="0" rtl="0" algn="l">
              <a:spcBef>
                <a:spcPts val="0"/>
              </a:spcBef>
              <a:spcAft>
                <a:spcPts val="0"/>
              </a:spcAft>
              <a:buClr>
                <a:srgbClr val="000000"/>
              </a:buClr>
              <a:buSzPts val="1100"/>
              <a:buFont typeface="Noto Sans Symbols"/>
              <a:buChar char="−"/>
            </a:pPr>
            <a:r>
              <a:rPr lang="ru" sz="1100">
                <a:solidFill>
                  <a:srgbClr val="000000"/>
                </a:solidFill>
                <a:latin typeface="Arial"/>
                <a:ea typeface="Arial"/>
                <a:cs typeface="Arial"/>
                <a:sym typeface="Arial"/>
              </a:rPr>
              <a:t> Создание сервера баз данных</a:t>
            </a:r>
            <a:endParaRPr sz="1100"/>
          </a:p>
          <a:p>
            <a:pPr indent="-69850" lvl="0" marL="0" marR="0" rtl="0" algn="l">
              <a:spcBef>
                <a:spcPts val="0"/>
              </a:spcBef>
              <a:spcAft>
                <a:spcPts val="0"/>
              </a:spcAft>
              <a:buClr>
                <a:srgbClr val="000000"/>
              </a:buClr>
              <a:buSzPts val="1100"/>
              <a:buFont typeface="Noto Sans Symbols"/>
              <a:buChar char="−"/>
            </a:pPr>
            <a:r>
              <a:rPr lang="ru" sz="1100">
                <a:solidFill>
                  <a:srgbClr val="000000"/>
                </a:solidFill>
                <a:latin typeface="Arial"/>
                <a:ea typeface="Arial"/>
                <a:cs typeface="Arial"/>
                <a:sym typeface="Arial"/>
              </a:rPr>
              <a:t> Разработка сервера приложений</a:t>
            </a:r>
            <a:endParaRPr sz="1100"/>
          </a:p>
          <a:p>
            <a:pPr indent="-69850" lvl="0" marL="0" marR="0" rtl="0" algn="l">
              <a:spcBef>
                <a:spcPts val="0"/>
              </a:spcBef>
              <a:spcAft>
                <a:spcPts val="0"/>
              </a:spcAft>
              <a:buClr>
                <a:srgbClr val="000000"/>
              </a:buClr>
              <a:buSzPts val="1100"/>
              <a:buFont typeface="Noto Sans Symbols"/>
              <a:buChar char="−"/>
            </a:pPr>
            <a:r>
              <a:rPr lang="ru" sz="1100">
                <a:solidFill>
                  <a:srgbClr val="000000"/>
                </a:solidFill>
                <a:latin typeface="Libre Franklin"/>
                <a:ea typeface="Libre Franklin"/>
                <a:cs typeface="Libre Franklin"/>
                <a:sym typeface="Libre Franklin"/>
              </a:rPr>
              <a:t> Создание сайта</a:t>
            </a:r>
            <a:endParaRPr sz="1100">
              <a:solidFill>
                <a:srgbClr val="000000"/>
              </a:solidFill>
              <a:latin typeface="Libre Franklin"/>
              <a:ea typeface="Libre Franklin"/>
              <a:cs typeface="Libre Franklin"/>
              <a:sym typeface="Libre Franklin"/>
            </a:endParaRPr>
          </a:p>
          <a:p>
            <a:pPr indent="-69850" lvl="0" marL="0" marR="0" rtl="0" algn="l">
              <a:spcBef>
                <a:spcPts val="0"/>
              </a:spcBef>
              <a:spcAft>
                <a:spcPts val="0"/>
              </a:spcAft>
              <a:buClr>
                <a:srgbClr val="000000"/>
              </a:buClr>
              <a:buSzPts val="1100"/>
              <a:buFont typeface="Noto Sans Symbols"/>
              <a:buChar char="−"/>
            </a:pPr>
            <a:r>
              <a:rPr lang="ru" sz="1100">
                <a:solidFill>
                  <a:srgbClr val="000000"/>
                </a:solidFill>
                <a:latin typeface="Libre Franklin"/>
                <a:ea typeface="Libre Franklin"/>
                <a:cs typeface="Libre Franklin"/>
                <a:sym typeface="Libre Franklin"/>
              </a:rPr>
              <a:t> Подготовка кода для реализации онлайн-экспериментов</a:t>
            </a:r>
            <a:endParaRPr sz="1100">
              <a:solidFill>
                <a:srgbClr val="080808"/>
              </a:solidFill>
              <a:latin typeface="Arial"/>
              <a:ea typeface="Arial"/>
              <a:cs typeface="Arial"/>
              <a:sym typeface="Arial"/>
            </a:endParaRPr>
          </a:p>
        </p:txBody>
      </p:sp>
      <p:sp>
        <p:nvSpPr>
          <p:cNvPr id="460" name="Google Shape;460;p55"/>
          <p:cNvSpPr txBox="1"/>
          <p:nvPr/>
        </p:nvSpPr>
        <p:spPr>
          <a:xfrm>
            <a:off x="5397267" y="881063"/>
            <a:ext cx="3624099" cy="359806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ru" sz="1400">
                <a:solidFill>
                  <a:srgbClr val="080808"/>
                </a:solidFill>
                <a:latin typeface="Arial Black"/>
                <a:ea typeface="Arial Black"/>
                <a:cs typeface="Arial Black"/>
                <a:sym typeface="Arial Black"/>
              </a:rPr>
              <a:t>ОЖИДАЕМЫЕ РЕЗУЛЬТАТЫ</a:t>
            </a:r>
            <a:endParaRPr sz="1400">
              <a:solidFill>
                <a:srgbClr val="080808"/>
              </a:solidFill>
              <a:latin typeface="Arial Black"/>
              <a:ea typeface="Arial Black"/>
              <a:cs typeface="Arial Black"/>
              <a:sym typeface="Arial Black"/>
            </a:endParaRPr>
          </a:p>
          <a:p>
            <a:pPr indent="0" lvl="0" marL="0" marR="0" rtl="0" algn="l">
              <a:spcBef>
                <a:spcPts val="1400"/>
              </a:spcBef>
              <a:spcAft>
                <a:spcPts val="0"/>
              </a:spcAft>
              <a:buNone/>
            </a:pPr>
            <a:r>
              <a:rPr lang="ru" sz="1200">
                <a:solidFill>
                  <a:srgbClr val="080808"/>
                </a:solidFill>
                <a:latin typeface="Arial"/>
                <a:ea typeface="Arial"/>
                <a:cs typeface="Arial"/>
                <a:sym typeface="Arial"/>
              </a:rPr>
              <a:t>Перечень ожидаемых результатов:</a:t>
            </a:r>
            <a:endParaRPr sz="1100">
              <a:solidFill>
                <a:srgbClr val="080808"/>
              </a:solidFill>
            </a:endParaRPr>
          </a:p>
          <a:p>
            <a:pPr indent="-88900" lvl="0" marL="0" marR="0" rtl="0" algn="l">
              <a:spcBef>
                <a:spcPts val="900"/>
              </a:spcBef>
              <a:spcAft>
                <a:spcPts val="0"/>
              </a:spcAft>
              <a:buClr>
                <a:srgbClr val="080808"/>
              </a:buClr>
              <a:buSzPts val="1400"/>
              <a:buFont typeface="Noto Sans Symbols"/>
              <a:buChar char="−"/>
            </a:pPr>
            <a:r>
              <a:rPr lang="ru" sz="1400">
                <a:solidFill>
                  <a:srgbClr val="080808"/>
                </a:solidFill>
                <a:latin typeface="Arial"/>
                <a:ea typeface="Arial"/>
                <a:cs typeface="Arial"/>
                <a:sym typeface="Arial"/>
              </a:rPr>
              <a:t> </a:t>
            </a:r>
            <a:r>
              <a:rPr lang="ru" sz="1200">
                <a:solidFill>
                  <a:srgbClr val="080808"/>
                </a:solidFill>
                <a:latin typeface="Arial"/>
                <a:ea typeface="Arial"/>
                <a:cs typeface="Arial"/>
                <a:sym typeface="Arial"/>
              </a:rPr>
              <a:t>Консолидация компетенций сотрудников Института, работающих в областях машинного обучения и имитационного моделирования</a:t>
            </a:r>
            <a:endParaRPr sz="1100">
              <a:solidFill>
                <a:srgbClr val="080808"/>
              </a:solidFill>
            </a:endParaRPr>
          </a:p>
          <a:p>
            <a:pPr indent="-76200" lvl="0" marL="0" marR="0" rtl="0" algn="l">
              <a:spcBef>
                <a:spcPts val="900"/>
              </a:spcBef>
              <a:spcAft>
                <a:spcPts val="0"/>
              </a:spcAft>
              <a:buClr>
                <a:srgbClr val="080808"/>
              </a:buClr>
              <a:buSzPts val="1200"/>
              <a:buFont typeface="Noto Sans Symbols"/>
              <a:buChar char="−"/>
            </a:pPr>
            <a:r>
              <a:rPr lang="ru" sz="1200">
                <a:solidFill>
                  <a:srgbClr val="080808"/>
                </a:solidFill>
                <a:latin typeface="Arial"/>
                <a:ea typeface="Arial"/>
                <a:cs typeface="Arial"/>
                <a:sym typeface="Arial"/>
              </a:rPr>
              <a:t> Повышение квалификации сотрудников института</a:t>
            </a:r>
            <a:endParaRPr sz="1100">
              <a:solidFill>
                <a:srgbClr val="080808"/>
              </a:solidFill>
            </a:endParaRPr>
          </a:p>
          <a:p>
            <a:pPr indent="-76200" lvl="0" marL="0" marR="0" rtl="0" algn="l">
              <a:spcBef>
                <a:spcPts val="900"/>
              </a:spcBef>
              <a:spcAft>
                <a:spcPts val="0"/>
              </a:spcAft>
              <a:buClr>
                <a:srgbClr val="080808"/>
              </a:buClr>
              <a:buSzPts val="1200"/>
              <a:buFont typeface="Noto Sans Symbols"/>
              <a:buChar char="−"/>
            </a:pPr>
            <a:r>
              <a:rPr lang="ru" sz="1200">
                <a:solidFill>
                  <a:srgbClr val="080808"/>
                </a:solidFill>
                <a:latin typeface="Arial"/>
                <a:ea typeface="Arial"/>
                <a:cs typeface="Arial"/>
                <a:sym typeface="Arial"/>
              </a:rPr>
              <a:t> Появление интерактивной площадки для обмена опытом</a:t>
            </a:r>
            <a:endParaRPr sz="1100">
              <a:solidFill>
                <a:srgbClr val="080808"/>
              </a:solidFill>
            </a:endParaRPr>
          </a:p>
          <a:p>
            <a:pPr indent="-76200" lvl="0" marL="0" marR="0" rtl="0" algn="l">
              <a:spcBef>
                <a:spcPts val="900"/>
              </a:spcBef>
              <a:spcAft>
                <a:spcPts val="0"/>
              </a:spcAft>
              <a:buClr>
                <a:srgbClr val="080808"/>
              </a:buClr>
              <a:buSzPts val="1200"/>
              <a:buFont typeface="Noto Sans Symbols"/>
              <a:buChar char="−"/>
            </a:pPr>
            <a:r>
              <a:rPr lang="ru" sz="1200">
                <a:solidFill>
                  <a:srgbClr val="080808"/>
                </a:solidFill>
                <a:latin typeface="Arial"/>
                <a:ea typeface="Arial"/>
                <a:cs typeface="Arial"/>
                <a:sym typeface="Arial"/>
              </a:rPr>
              <a:t> Формирование ресурсной базы, обеспечивающий удобный и быстрый доступ к существующим датасетам, а также позволяющей проводить эксперименты онлайн</a:t>
            </a:r>
            <a:endParaRPr sz="1100">
              <a:solidFill>
                <a:srgbClr val="080808"/>
              </a:solidFill>
            </a:endParaRPr>
          </a:p>
          <a:p>
            <a:pPr indent="-76200" lvl="0" marL="0" marR="0" rtl="0" algn="l">
              <a:spcBef>
                <a:spcPts val="900"/>
              </a:spcBef>
              <a:spcAft>
                <a:spcPts val="0"/>
              </a:spcAft>
              <a:buClr>
                <a:srgbClr val="080808"/>
              </a:buClr>
              <a:buSzPts val="1200"/>
              <a:buFont typeface="Noto Sans Symbols"/>
              <a:buChar char="−"/>
            </a:pPr>
            <a:r>
              <a:rPr lang="ru" sz="1200">
                <a:solidFill>
                  <a:srgbClr val="080808"/>
                </a:solidFill>
                <a:latin typeface="Arial"/>
                <a:ea typeface="Arial"/>
                <a:cs typeface="Arial"/>
                <a:sym typeface="Arial"/>
              </a:rPr>
              <a:t> Повышение качества и количества исследований и разработок, проводимых внутри института</a:t>
            </a:r>
            <a:endParaRPr sz="1100">
              <a:solidFill>
                <a:srgbClr val="080808"/>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t>5. </a:t>
            </a:r>
            <a:r>
              <a:rPr lang="ru"/>
              <a:t>Спорт и игры - игровая секция</a:t>
            </a:r>
            <a:endParaRPr/>
          </a:p>
        </p:txBody>
      </p:sp>
      <p:sp>
        <p:nvSpPr>
          <p:cNvPr id="466" name="Google Shape;466;p56"/>
          <p:cNvSpPr txBox="1"/>
          <p:nvPr>
            <p:ph idx="1" type="body"/>
          </p:nvPr>
        </p:nvSpPr>
        <p:spPr>
          <a:xfrm>
            <a:off x="83100" y="1200900"/>
            <a:ext cx="3999900" cy="3443700"/>
          </a:xfrm>
          <a:prstGeom prst="rect">
            <a:avLst/>
          </a:prstGeom>
        </p:spPr>
        <p:txBody>
          <a:bodyPr anchorCtr="0" anchor="t" bIns="91425" lIns="91425" spcFirstLastPara="1" rIns="91425" wrap="square" tIns="91425">
            <a:normAutofit lnSpcReduction="20000"/>
          </a:bodyPr>
          <a:lstStyle/>
          <a:p>
            <a:pPr indent="-311150" lvl="0" marL="457200" rtl="0" algn="l">
              <a:spcBef>
                <a:spcPts val="0"/>
              </a:spcBef>
              <a:spcAft>
                <a:spcPts val="0"/>
              </a:spcAft>
              <a:buSzPts val="1300"/>
              <a:buChar char="●"/>
            </a:pPr>
            <a:r>
              <a:rPr lang="ru"/>
              <a:t>клуб “Качалка”	</a:t>
            </a:r>
            <a:endParaRPr/>
          </a:p>
          <a:p>
            <a:pPr indent="-298450" lvl="1" marL="914400" rtl="0" algn="l">
              <a:spcBef>
                <a:spcPts val="0"/>
              </a:spcBef>
              <a:spcAft>
                <a:spcPts val="0"/>
              </a:spcAft>
              <a:buSzPts val="1100"/>
              <a:buChar char="○"/>
            </a:pPr>
            <a:r>
              <a:rPr lang="ru"/>
              <a:t>использование тренажеров</a:t>
            </a:r>
            <a:endParaRPr/>
          </a:p>
          <a:p>
            <a:pPr indent="-298450" lvl="1" marL="914400" rtl="0" algn="l">
              <a:spcBef>
                <a:spcPts val="0"/>
              </a:spcBef>
              <a:spcAft>
                <a:spcPts val="0"/>
              </a:spcAft>
              <a:buSzPts val="1100"/>
              <a:buChar char="○"/>
            </a:pPr>
            <a:r>
              <a:rPr lang="ru"/>
              <a:t>безопасное троеборье</a:t>
            </a:r>
            <a:endParaRPr/>
          </a:p>
          <a:p>
            <a:pPr indent="-311150" lvl="0" marL="457200" rtl="0" algn="l">
              <a:spcBef>
                <a:spcPts val="0"/>
              </a:spcBef>
              <a:spcAft>
                <a:spcPts val="0"/>
              </a:spcAft>
              <a:buSzPts val="1300"/>
              <a:buChar char="●"/>
            </a:pPr>
            <a:r>
              <a:rPr lang="ru"/>
              <a:t>йога-клуб</a:t>
            </a:r>
            <a:endParaRPr/>
          </a:p>
          <a:p>
            <a:pPr indent="-298450" lvl="1" marL="914400" rtl="0" algn="l">
              <a:spcBef>
                <a:spcPts val="0"/>
              </a:spcBef>
              <a:spcAft>
                <a:spcPts val="0"/>
              </a:spcAft>
              <a:buSzPts val="1100"/>
              <a:buChar char="○"/>
            </a:pPr>
            <a:r>
              <a:rPr lang="ru"/>
              <a:t>проведение занятий по йоге</a:t>
            </a:r>
            <a:endParaRPr/>
          </a:p>
          <a:p>
            <a:pPr indent="-311150" lvl="0" marL="457200" rtl="0" algn="l">
              <a:spcBef>
                <a:spcPts val="0"/>
              </a:spcBef>
              <a:spcAft>
                <a:spcPts val="0"/>
              </a:spcAft>
              <a:buSzPts val="1300"/>
              <a:buChar char="●"/>
            </a:pPr>
            <a:r>
              <a:rPr lang="ru"/>
              <a:t>бильярдный клуб</a:t>
            </a:r>
            <a:endParaRPr/>
          </a:p>
          <a:p>
            <a:pPr indent="-298450" lvl="1" marL="914400" rtl="0" algn="l">
              <a:spcBef>
                <a:spcPts val="0"/>
              </a:spcBef>
              <a:spcAft>
                <a:spcPts val="0"/>
              </a:spcAft>
              <a:buSzPts val="1100"/>
              <a:buChar char="○"/>
            </a:pPr>
            <a:r>
              <a:rPr lang="ru"/>
              <a:t>организация соревнований по бильярду</a:t>
            </a:r>
            <a:endParaRPr/>
          </a:p>
          <a:p>
            <a:pPr indent="-311150" lvl="0" marL="457200" rtl="0" algn="l">
              <a:spcBef>
                <a:spcPts val="0"/>
              </a:spcBef>
              <a:spcAft>
                <a:spcPts val="0"/>
              </a:spcAft>
              <a:buSzPts val="1300"/>
              <a:buChar char="●"/>
            </a:pPr>
            <a:r>
              <a:rPr lang="ru"/>
              <a:t>клуб кендо и нагината</a:t>
            </a:r>
            <a:endParaRPr/>
          </a:p>
          <a:p>
            <a:pPr indent="-298450" lvl="1" marL="914400" rtl="0" algn="l">
              <a:spcBef>
                <a:spcPts val="0"/>
              </a:spcBef>
              <a:spcAft>
                <a:spcPts val="0"/>
              </a:spcAft>
              <a:buSzPts val="1100"/>
              <a:buChar char="○"/>
            </a:pPr>
            <a:r>
              <a:rPr lang="ru"/>
              <a:t>проведение занятий по кендо и нагината</a:t>
            </a:r>
            <a:endParaRPr/>
          </a:p>
          <a:p>
            <a:pPr indent="-311150" lvl="0" marL="457200" rtl="0" algn="l">
              <a:spcBef>
                <a:spcPts val="0"/>
              </a:spcBef>
              <a:spcAft>
                <a:spcPts val="0"/>
              </a:spcAft>
              <a:buSzPts val="1300"/>
              <a:buChar char="●"/>
            </a:pPr>
            <a:r>
              <a:rPr lang="ru"/>
              <a:t>клуб настольных и интеллектуальных игр</a:t>
            </a:r>
            <a:endParaRPr/>
          </a:p>
          <a:p>
            <a:pPr indent="-298450" lvl="1" marL="914400" rtl="0" algn="l">
              <a:spcBef>
                <a:spcPts val="0"/>
              </a:spcBef>
              <a:spcAft>
                <a:spcPts val="0"/>
              </a:spcAft>
              <a:buSzPts val="1100"/>
              <a:buChar char="○"/>
            </a:pPr>
            <a:r>
              <a:rPr lang="ru"/>
              <a:t>тренировки и проведение мероприятий по играм в стиле “Что? Где? Когда?”</a:t>
            </a:r>
            <a:endParaRPr/>
          </a:p>
          <a:p>
            <a:pPr indent="-298450" lvl="1" marL="914400" rtl="0" algn="l">
              <a:spcBef>
                <a:spcPts val="0"/>
              </a:spcBef>
              <a:spcAft>
                <a:spcPts val="0"/>
              </a:spcAft>
              <a:buSzPts val="1100"/>
              <a:buChar char="○"/>
            </a:pPr>
            <a:r>
              <a:rPr lang="ru"/>
              <a:t>организация настольных игр</a:t>
            </a:r>
            <a:endParaRPr/>
          </a:p>
          <a:p>
            <a:pPr indent="-311150" lvl="0" marL="457200" rtl="0" algn="l">
              <a:spcBef>
                <a:spcPts val="0"/>
              </a:spcBef>
              <a:spcAft>
                <a:spcPts val="0"/>
              </a:spcAft>
              <a:buSzPts val="1300"/>
              <a:buChar char="●"/>
            </a:pPr>
            <a:r>
              <a:rPr lang="ru"/>
              <a:t>шахматный клуб</a:t>
            </a:r>
            <a:endParaRPr/>
          </a:p>
          <a:p>
            <a:pPr indent="-298450" lvl="1" marL="914400" rtl="0" algn="l">
              <a:spcBef>
                <a:spcPts val="0"/>
              </a:spcBef>
              <a:spcAft>
                <a:spcPts val="0"/>
              </a:spcAft>
              <a:buSzPts val="1100"/>
              <a:buChar char="○"/>
            </a:pPr>
            <a:r>
              <a:rPr lang="ru"/>
              <a:t>тренировки и проведение шахматных турниров</a:t>
            </a:r>
            <a:endParaRPr/>
          </a:p>
          <a:p>
            <a:pPr indent="-311150" lvl="0" marL="457200" rtl="0" algn="l">
              <a:spcBef>
                <a:spcPts val="0"/>
              </a:spcBef>
              <a:spcAft>
                <a:spcPts val="0"/>
              </a:spcAft>
              <a:buSzPts val="1300"/>
              <a:buChar char="●"/>
            </a:pPr>
            <a:r>
              <a:rPr lang="ru"/>
              <a:t>клуб киберспорта</a:t>
            </a:r>
            <a:endParaRPr/>
          </a:p>
          <a:p>
            <a:pPr indent="-298450" lvl="1" marL="914400" rtl="0" algn="l">
              <a:spcBef>
                <a:spcPts val="0"/>
              </a:spcBef>
              <a:spcAft>
                <a:spcPts val="0"/>
              </a:spcAft>
              <a:buSzPts val="1100"/>
              <a:buChar char="○"/>
            </a:pPr>
            <a:r>
              <a:rPr lang="ru"/>
              <a:t>тренировки и проведение кибер-турниров</a:t>
            </a:r>
            <a:endParaRPr/>
          </a:p>
        </p:txBody>
      </p:sp>
      <p:pic>
        <p:nvPicPr>
          <p:cNvPr id="467" name="Google Shape;467;p56"/>
          <p:cNvPicPr preferRelativeResize="0"/>
          <p:nvPr/>
        </p:nvPicPr>
        <p:blipFill>
          <a:blip r:embed="rId3">
            <a:alphaModFix/>
          </a:blip>
          <a:stretch>
            <a:fillRect/>
          </a:stretch>
        </p:blipFill>
        <p:spPr>
          <a:xfrm>
            <a:off x="6511924" y="1079500"/>
            <a:ext cx="2279650" cy="3039549"/>
          </a:xfrm>
          <a:prstGeom prst="rect">
            <a:avLst/>
          </a:prstGeom>
          <a:noFill/>
          <a:ln>
            <a:noFill/>
          </a:ln>
        </p:spPr>
      </p:pic>
      <p:pic>
        <p:nvPicPr>
          <p:cNvPr id="468" name="Google Shape;468;p56"/>
          <p:cNvPicPr preferRelativeResize="0"/>
          <p:nvPr/>
        </p:nvPicPr>
        <p:blipFill>
          <a:blip r:embed="rId4">
            <a:alphaModFix/>
          </a:blip>
          <a:stretch>
            <a:fillRect/>
          </a:stretch>
        </p:blipFill>
        <p:spPr>
          <a:xfrm>
            <a:off x="4616400" y="1079500"/>
            <a:ext cx="1895523" cy="1839250"/>
          </a:xfrm>
          <a:prstGeom prst="rect">
            <a:avLst/>
          </a:prstGeom>
          <a:noFill/>
          <a:ln>
            <a:noFill/>
          </a:ln>
        </p:spPr>
      </p:pic>
      <p:pic>
        <p:nvPicPr>
          <p:cNvPr id="469" name="Google Shape;469;p56"/>
          <p:cNvPicPr preferRelativeResize="0"/>
          <p:nvPr/>
        </p:nvPicPr>
        <p:blipFill>
          <a:blip r:embed="rId5">
            <a:alphaModFix/>
          </a:blip>
          <a:stretch>
            <a:fillRect/>
          </a:stretch>
        </p:blipFill>
        <p:spPr>
          <a:xfrm>
            <a:off x="4128550" y="2829850"/>
            <a:ext cx="2452326" cy="1839250"/>
          </a:xfrm>
          <a:prstGeom prst="rect">
            <a:avLst/>
          </a:prstGeom>
          <a:noFill/>
          <a:ln>
            <a:noFill/>
          </a:ln>
        </p:spPr>
      </p:pic>
      <p:sp>
        <p:nvSpPr>
          <p:cNvPr id="470" name="Google Shape;470;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71" name="Google Shape;471;p56"/>
          <p:cNvSpPr txBox="1"/>
          <p:nvPr/>
        </p:nvSpPr>
        <p:spPr>
          <a:xfrm>
            <a:off x="6550225" y="3441875"/>
            <a:ext cx="3000000" cy="161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dk2"/>
              </a:solidFill>
              <a:latin typeface="Roboto"/>
              <a:ea typeface="Roboto"/>
              <a:cs typeface="Roboto"/>
              <a:sym typeface="Roboto"/>
            </a:endParaRPr>
          </a:p>
          <a:p>
            <a:pPr indent="0" lvl="0" marL="0" rtl="0" algn="l">
              <a:lnSpc>
                <a:spcPct val="115000"/>
              </a:lnSpc>
              <a:spcBef>
                <a:spcPts val="1200"/>
              </a:spcBef>
              <a:spcAft>
                <a:spcPts val="0"/>
              </a:spcAft>
              <a:buNone/>
            </a:pPr>
            <a:r>
              <a:rPr b="1" lang="ru" sz="1300">
                <a:solidFill>
                  <a:schemeClr val="accent5"/>
                </a:solidFill>
                <a:latin typeface="Roboto"/>
                <a:ea typeface="Roboto"/>
                <a:cs typeface="Roboto"/>
                <a:sym typeface="Roboto"/>
              </a:rPr>
              <a:t>ВАКАНСИЯ!</a:t>
            </a:r>
            <a:endParaRPr b="1" sz="1300">
              <a:solidFill>
                <a:schemeClr val="accent5"/>
              </a:solidFill>
              <a:latin typeface="Roboto"/>
              <a:ea typeface="Roboto"/>
              <a:cs typeface="Roboto"/>
              <a:sym typeface="Roboto"/>
            </a:endParaRPr>
          </a:p>
          <a:p>
            <a:pPr indent="-311150" lvl="0" marL="457200" rtl="0" algn="l">
              <a:lnSpc>
                <a:spcPct val="115000"/>
              </a:lnSpc>
              <a:spcBef>
                <a:spcPts val="1200"/>
              </a:spcBef>
              <a:spcAft>
                <a:spcPts val="0"/>
              </a:spcAft>
              <a:buClr>
                <a:schemeClr val="dk2"/>
              </a:buClr>
              <a:buSzPts val="1300"/>
              <a:buFont typeface="Roboto"/>
              <a:buChar char="●"/>
            </a:pPr>
            <a:r>
              <a:rPr lang="ru" sz="1300">
                <a:solidFill>
                  <a:schemeClr val="dk2"/>
                </a:solidFill>
                <a:latin typeface="Roboto"/>
                <a:ea typeface="Roboto"/>
                <a:cs typeface="Roboto"/>
                <a:sym typeface="Roboto"/>
              </a:rPr>
              <a:t>футбол</a:t>
            </a:r>
            <a:endParaRPr sz="1300">
              <a:solidFill>
                <a:schemeClr val="dk2"/>
              </a:solidFill>
              <a:latin typeface="Roboto"/>
              <a:ea typeface="Roboto"/>
              <a:cs typeface="Roboto"/>
              <a:sym typeface="Roboto"/>
            </a:endParaRPr>
          </a:p>
          <a:p>
            <a:pPr indent="-311150" lvl="0" marL="457200" rtl="0" algn="l">
              <a:lnSpc>
                <a:spcPct val="115000"/>
              </a:lnSpc>
              <a:spcBef>
                <a:spcPts val="0"/>
              </a:spcBef>
              <a:spcAft>
                <a:spcPts val="0"/>
              </a:spcAft>
              <a:buClr>
                <a:schemeClr val="dk2"/>
              </a:buClr>
              <a:buSzPts val="1300"/>
              <a:buFont typeface="Roboto"/>
              <a:buChar char="●"/>
            </a:pPr>
            <a:r>
              <a:rPr lang="ru" sz="1300">
                <a:solidFill>
                  <a:schemeClr val="dk2"/>
                </a:solidFill>
                <a:latin typeface="Roboto"/>
                <a:ea typeface="Roboto"/>
                <a:cs typeface="Roboto"/>
                <a:sym typeface="Roboto"/>
              </a:rPr>
              <a:t>волейбол</a:t>
            </a:r>
            <a:endParaRPr sz="1300">
              <a:solidFill>
                <a:schemeClr val="dk2"/>
              </a:solidFill>
              <a:latin typeface="Roboto"/>
              <a:ea typeface="Roboto"/>
              <a:cs typeface="Roboto"/>
              <a:sym typeface="Roboto"/>
            </a:endParaRPr>
          </a:p>
          <a:p>
            <a:pPr indent="-311150" lvl="0" marL="457200" rtl="0" algn="l">
              <a:lnSpc>
                <a:spcPct val="115000"/>
              </a:lnSpc>
              <a:spcBef>
                <a:spcPts val="0"/>
              </a:spcBef>
              <a:spcAft>
                <a:spcPts val="0"/>
              </a:spcAft>
              <a:buClr>
                <a:schemeClr val="dk2"/>
              </a:buClr>
              <a:buSzPts val="1300"/>
              <a:buFont typeface="Roboto"/>
              <a:buChar char="●"/>
            </a:pPr>
            <a:r>
              <a:rPr lang="ru" sz="1300">
                <a:solidFill>
                  <a:schemeClr val="dk2"/>
                </a:solidFill>
                <a:latin typeface="Roboto"/>
                <a:ea typeface="Roboto"/>
                <a:cs typeface="Roboto"/>
                <a:sym typeface="Roboto"/>
              </a:rPr>
              <a:t>баскетбол</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7"/>
          <p:cNvSpPr txBox="1"/>
          <p:nvPr>
            <p:ph type="title"/>
          </p:nvPr>
        </p:nvSpPr>
        <p:spPr>
          <a:xfrm>
            <a:off x="366775" y="2131775"/>
            <a:ext cx="8520600" cy="815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ru">
                <a:solidFill>
                  <a:schemeClr val="dk1"/>
                </a:solidFill>
              </a:rPr>
              <a:t>Клуб настольных и интеллектуальных игр</a:t>
            </a:r>
            <a:endParaRPr b="0" sz="5200">
              <a:solidFill>
                <a:schemeClr val="dk1"/>
              </a:solidFill>
              <a:latin typeface="Arial"/>
              <a:ea typeface="Arial"/>
              <a:cs typeface="Arial"/>
              <a:sym typeface="Arial"/>
            </a:endParaRPr>
          </a:p>
          <a:p>
            <a:pPr indent="0" lvl="0" marL="0" rtl="0" algn="ctr">
              <a:spcBef>
                <a:spcPts val="0"/>
              </a:spcBef>
              <a:spcAft>
                <a:spcPts val="0"/>
              </a:spcAft>
              <a:buNone/>
            </a:pPr>
            <a:r>
              <a:t/>
            </a:r>
            <a:endParaRPr>
              <a:solidFill>
                <a:schemeClr val="dk1"/>
              </a:solidFill>
            </a:endParaRPr>
          </a:p>
        </p:txBody>
      </p:sp>
      <p:sp>
        <p:nvSpPr>
          <p:cNvPr id="477" name="Google Shape;477;p57"/>
          <p:cNvSpPr txBox="1"/>
          <p:nvPr/>
        </p:nvSpPr>
        <p:spPr>
          <a:xfrm>
            <a:off x="3471100" y="3989000"/>
            <a:ext cx="3047700" cy="1649100"/>
          </a:xfrm>
          <a:prstGeom prst="rect">
            <a:avLst/>
          </a:prstGeom>
          <a:noFill/>
          <a:ln>
            <a:noFill/>
          </a:ln>
        </p:spPr>
        <p:txBody>
          <a:bodyPr anchorCtr="0" anchor="ctr" bIns="91425" lIns="91425" spcFirstLastPara="1" rIns="91425" wrap="square" tIns="91425">
            <a:spAutoFit/>
          </a:bodyPr>
          <a:lstStyle/>
          <a:p>
            <a:pPr indent="0" lvl="0" marL="457200" marR="0" rtl="0" algn="ctr">
              <a:lnSpc>
                <a:spcPct val="100000"/>
              </a:lnSpc>
              <a:spcBef>
                <a:spcPts val="0"/>
              </a:spcBef>
              <a:spcAft>
                <a:spcPts val="0"/>
              </a:spcAft>
              <a:buNone/>
            </a:pPr>
            <a:r>
              <a:rPr lang="ru" sz="1200">
                <a:solidFill>
                  <a:schemeClr val="dk1"/>
                </a:solidFill>
                <a:latin typeface="Lato"/>
                <a:ea typeface="Lato"/>
                <a:cs typeface="Lato"/>
                <a:sym typeface="Lato"/>
              </a:rPr>
              <a:t>Шатов Дмитрий Владимирович</a:t>
            </a:r>
            <a:endParaRPr sz="1200">
              <a:solidFill>
                <a:schemeClr val="dk1"/>
              </a:solidFill>
              <a:latin typeface="Lato"/>
              <a:ea typeface="Lato"/>
              <a:cs typeface="Lato"/>
              <a:sym typeface="Lato"/>
            </a:endParaRPr>
          </a:p>
          <a:p>
            <a:pPr indent="0" lvl="0" marL="457200" marR="0" rtl="0" algn="ctr">
              <a:lnSpc>
                <a:spcPct val="100000"/>
              </a:lnSpc>
              <a:spcBef>
                <a:spcPts val="1000"/>
              </a:spcBef>
              <a:spcAft>
                <a:spcPts val="0"/>
              </a:spcAft>
              <a:buNone/>
            </a:pPr>
            <a:r>
              <a:rPr lang="ru" sz="1200">
                <a:solidFill>
                  <a:schemeClr val="dk1"/>
                </a:solidFill>
                <a:latin typeface="Lato"/>
                <a:ea typeface="Lato"/>
                <a:cs typeface="Lato"/>
                <a:sym typeface="Lato"/>
              </a:rPr>
              <a:t>старший научный сотрудник</a:t>
            </a:r>
            <a:endParaRPr sz="1200">
              <a:solidFill>
                <a:schemeClr val="dk1"/>
              </a:solidFill>
              <a:latin typeface="Lato"/>
              <a:ea typeface="Lato"/>
              <a:cs typeface="Lato"/>
              <a:sym typeface="Lato"/>
            </a:endParaRPr>
          </a:p>
          <a:p>
            <a:pPr indent="0" lvl="0" marL="457200" marR="0" rtl="0" algn="ctr">
              <a:lnSpc>
                <a:spcPct val="100000"/>
              </a:lnSpc>
              <a:spcBef>
                <a:spcPts val="1000"/>
              </a:spcBef>
              <a:spcAft>
                <a:spcPts val="0"/>
              </a:spcAft>
              <a:buNone/>
            </a:pPr>
            <a:r>
              <a:rPr lang="ru" sz="1200">
                <a:solidFill>
                  <a:schemeClr val="dk1"/>
                </a:solidFill>
                <a:latin typeface="Lato"/>
                <a:ea typeface="Lato"/>
                <a:cs typeface="Lato"/>
                <a:sym typeface="Lato"/>
              </a:rPr>
              <a:t> лаборатория № 7</a:t>
            </a:r>
            <a:endParaRPr sz="1200">
              <a:solidFill>
                <a:schemeClr val="dk1"/>
              </a:solidFill>
              <a:latin typeface="Lato"/>
              <a:ea typeface="Lato"/>
              <a:cs typeface="Lato"/>
              <a:sym typeface="Lato"/>
            </a:endParaRPr>
          </a:p>
          <a:p>
            <a:pPr indent="0" lvl="0" marL="457200" marR="0" rtl="0" algn="r">
              <a:lnSpc>
                <a:spcPct val="115000"/>
              </a:lnSpc>
              <a:spcBef>
                <a:spcPts val="1000"/>
              </a:spcBef>
              <a:spcAft>
                <a:spcPts val="0"/>
              </a:spcAft>
              <a:buNone/>
            </a:pPr>
            <a:r>
              <a:t/>
            </a:r>
            <a:endParaRPr sz="1200">
              <a:solidFill>
                <a:schemeClr val="dk1"/>
              </a:solidFill>
            </a:endParaRPr>
          </a:p>
          <a:p>
            <a:pPr indent="0" lvl="0" marL="0" rtl="0" algn="r">
              <a:spcBef>
                <a:spcPts val="1000"/>
              </a:spcBef>
              <a:spcAft>
                <a:spcPts val="0"/>
              </a:spcAft>
              <a:buNone/>
            </a:pPr>
            <a:r>
              <a:t/>
            </a:r>
            <a:endParaRPr sz="1200">
              <a:solidFill>
                <a:schemeClr val="dk1"/>
              </a:solidFill>
            </a:endParaRPr>
          </a:p>
        </p:txBody>
      </p:sp>
      <p:sp>
        <p:nvSpPr>
          <p:cNvPr id="478" name="Google Shape;478;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479" name="Google Shape;479;p57"/>
          <p:cNvSpPr txBox="1"/>
          <p:nvPr/>
        </p:nvSpPr>
        <p:spPr>
          <a:xfrm>
            <a:off x="5979675" y="3928125"/>
            <a:ext cx="2737200" cy="1023000"/>
          </a:xfrm>
          <a:prstGeom prst="rect">
            <a:avLst/>
          </a:prstGeom>
          <a:noFill/>
          <a:ln>
            <a:noFill/>
          </a:ln>
        </p:spPr>
        <p:txBody>
          <a:bodyPr anchorCtr="0" anchor="t" bIns="91425" lIns="91425" spcFirstLastPara="1" rIns="91425" wrap="square" tIns="91425">
            <a:spAutoFit/>
          </a:bodyPr>
          <a:lstStyle/>
          <a:p>
            <a:pPr indent="0" lvl="0" marL="457200" rtl="0" algn="r">
              <a:spcBef>
                <a:spcPts val="0"/>
              </a:spcBef>
              <a:spcAft>
                <a:spcPts val="0"/>
              </a:spcAft>
              <a:buNone/>
            </a:pPr>
            <a:r>
              <a:rPr b="1" lang="ru" sz="1200">
                <a:solidFill>
                  <a:schemeClr val="accent5"/>
                </a:solidFill>
              </a:rPr>
              <a:t>КОНТАКТЫ</a:t>
            </a:r>
            <a:endParaRPr b="1" sz="1200">
              <a:solidFill>
                <a:schemeClr val="accent5"/>
              </a:solidFill>
            </a:endParaRPr>
          </a:p>
          <a:p>
            <a:pPr indent="0" lvl="0" marL="457200" rtl="0" algn="r">
              <a:lnSpc>
                <a:spcPct val="115000"/>
              </a:lnSpc>
              <a:spcBef>
                <a:spcPts val="1000"/>
              </a:spcBef>
              <a:spcAft>
                <a:spcPts val="0"/>
              </a:spcAft>
              <a:buNone/>
            </a:pPr>
            <a:r>
              <a:rPr lang="ru" sz="1200">
                <a:solidFill>
                  <a:schemeClr val="dk1"/>
                </a:solidFill>
              </a:rPr>
              <a:t>e-mail: </a:t>
            </a:r>
            <a:r>
              <a:rPr lang="ru" sz="1200">
                <a:solidFill>
                  <a:schemeClr val="dk1"/>
                </a:solidFill>
                <a:uFill>
                  <a:noFill/>
                </a:uFill>
                <a:hlinkClick r:id="rId3">
                  <a:extLst>
                    <a:ext uri="{A12FA001-AC4F-418D-AE19-62706E023703}">
                      <ahyp:hlinkClr val="tx"/>
                    </a:ext>
                  </a:extLst>
                </a:hlinkClick>
              </a:rPr>
              <a:t>dvshatov@gmail.com</a:t>
            </a:r>
            <a:endParaRPr sz="1200">
              <a:solidFill>
                <a:schemeClr val="dk1"/>
              </a:solidFill>
            </a:endParaRPr>
          </a:p>
          <a:p>
            <a:pPr indent="0" lvl="0" marL="457200" rtl="0" algn="r">
              <a:lnSpc>
                <a:spcPct val="115000"/>
              </a:lnSpc>
              <a:spcBef>
                <a:spcPts val="1000"/>
              </a:spcBef>
              <a:spcAft>
                <a:spcPts val="1000"/>
              </a:spcAft>
              <a:buNone/>
            </a:pPr>
            <a:r>
              <a:rPr lang="ru" sz="1200">
                <a:solidFill>
                  <a:schemeClr val="dk1"/>
                </a:solidFill>
              </a:rPr>
              <a:t>тел.: +7(915)200-21-91</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193" name="Google Shape;193;p31"/>
          <p:cNvPicPr preferRelativeResize="0"/>
          <p:nvPr/>
        </p:nvPicPr>
        <p:blipFill>
          <a:blip r:embed="rId3">
            <a:alphaModFix/>
          </a:blip>
          <a:stretch>
            <a:fillRect/>
          </a:stretch>
        </p:blipFill>
        <p:spPr>
          <a:xfrm>
            <a:off x="2" y="2785261"/>
            <a:ext cx="1768675" cy="2358240"/>
          </a:xfrm>
          <a:prstGeom prst="rect">
            <a:avLst/>
          </a:prstGeom>
          <a:noFill/>
          <a:ln>
            <a:noFill/>
          </a:ln>
        </p:spPr>
      </p:pic>
      <p:pic>
        <p:nvPicPr>
          <p:cNvPr id="194" name="Google Shape;194;p31"/>
          <p:cNvPicPr preferRelativeResize="0"/>
          <p:nvPr/>
        </p:nvPicPr>
        <p:blipFill>
          <a:blip r:embed="rId4">
            <a:alphaModFix/>
          </a:blip>
          <a:stretch>
            <a:fillRect/>
          </a:stretch>
        </p:blipFill>
        <p:spPr>
          <a:xfrm>
            <a:off x="6545887" y="3212313"/>
            <a:ext cx="2623088" cy="1967311"/>
          </a:xfrm>
          <a:prstGeom prst="rect">
            <a:avLst/>
          </a:prstGeom>
          <a:noFill/>
          <a:ln>
            <a:noFill/>
          </a:ln>
        </p:spPr>
      </p:pic>
      <p:pic>
        <p:nvPicPr>
          <p:cNvPr id="195" name="Google Shape;195;p31"/>
          <p:cNvPicPr preferRelativeResize="0"/>
          <p:nvPr/>
        </p:nvPicPr>
        <p:blipFill>
          <a:blip r:embed="rId5">
            <a:alphaModFix/>
          </a:blip>
          <a:stretch>
            <a:fillRect/>
          </a:stretch>
        </p:blipFill>
        <p:spPr>
          <a:xfrm>
            <a:off x="4245963" y="0"/>
            <a:ext cx="4936925" cy="3702694"/>
          </a:xfrm>
          <a:prstGeom prst="rect">
            <a:avLst/>
          </a:prstGeom>
          <a:noFill/>
          <a:ln>
            <a:noFill/>
          </a:ln>
        </p:spPr>
      </p:pic>
      <p:pic>
        <p:nvPicPr>
          <p:cNvPr id="196" name="Google Shape;196;p31"/>
          <p:cNvPicPr preferRelativeResize="0"/>
          <p:nvPr/>
        </p:nvPicPr>
        <p:blipFill>
          <a:blip r:embed="rId6">
            <a:alphaModFix/>
          </a:blip>
          <a:stretch>
            <a:fillRect/>
          </a:stretch>
        </p:blipFill>
        <p:spPr>
          <a:xfrm>
            <a:off x="3862525" y="3118137"/>
            <a:ext cx="2700474" cy="2025362"/>
          </a:xfrm>
          <a:prstGeom prst="rect">
            <a:avLst/>
          </a:prstGeom>
          <a:noFill/>
          <a:ln>
            <a:noFill/>
          </a:ln>
        </p:spPr>
      </p:pic>
      <p:pic>
        <p:nvPicPr>
          <p:cNvPr id="197" name="Google Shape;197;p31"/>
          <p:cNvPicPr preferRelativeResize="0"/>
          <p:nvPr/>
        </p:nvPicPr>
        <p:blipFill>
          <a:blip r:embed="rId7">
            <a:alphaModFix/>
          </a:blip>
          <a:stretch>
            <a:fillRect/>
          </a:stretch>
        </p:blipFill>
        <p:spPr>
          <a:xfrm>
            <a:off x="1545491" y="3118125"/>
            <a:ext cx="2700483" cy="2025374"/>
          </a:xfrm>
          <a:prstGeom prst="rect">
            <a:avLst/>
          </a:prstGeom>
          <a:noFill/>
          <a:ln>
            <a:noFill/>
          </a:ln>
        </p:spPr>
      </p:pic>
      <p:pic>
        <p:nvPicPr>
          <p:cNvPr id="198" name="Google Shape;198;p31"/>
          <p:cNvPicPr preferRelativeResize="0"/>
          <p:nvPr/>
        </p:nvPicPr>
        <p:blipFill>
          <a:blip r:embed="rId8">
            <a:alphaModFix/>
          </a:blip>
          <a:stretch>
            <a:fillRect/>
          </a:stretch>
        </p:blipFill>
        <p:spPr>
          <a:xfrm>
            <a:off x="2345770" y="0"/>
            <a:ext cx="2345774" cy="3127699"/>
          </a:xfrm>
          <a:prstGeom prst="rect">
            <a:avLst/>
          </a:prstGeom>
          <a:noFill/>
          <a:ln>
            <a:noFill/>
          </a:ln>
        </p:spPr>
      </p:pic>
      <p:pic>
        <p:nvPicPr>
          <p:cNvPr id="199" name="Google Shape;199;p31"/>
          <p:cNvPicPr preferRelativeResize="0"/>
          <p:nvPr/>
        </p:nvPicPr>
        <p:blipFill>
          <a:blip r:embed="rId9">
            <a:alphaModFix/>
          </a:blip>
          <a:stretch>
            <a:fillRect/>
          </a:stretch>
        </p:blipFill>
        <p:spPr>
          <a:xfrm>
            <a:off x="-5" y="0"/>
            <a:ext cx="2345774" cy="3127699"/>
          </a:xfrm>
          <a:prstGeom prst="rect">
            <a:avLst/>
          </a:prstGeom>
          <a:noFill/>
          <a:ln>
            <a:noFill/>
          </a:ln>
        </p:spPr>
      </p:pic>
      <p:sp>
        <p:nvSpPr>
          <p:cNvPr id="200" name="Google Shape;200;p31"/>
          <p:cNvSpPr txBox="1"/>
          <p:nvPr>
            <p:ph type="title"/>
          </p:nvPr>
        </p:nvSpPr>
        <p:spPr>
          <a:xfrm>
            <a:off x="0" y="2331700"/>
            <a:ext cx="6247800" cy="1371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ru">
                <a:highlight>
                  <a:schemeClr val="accent3"/>
                </a:highlight>
              </a:rPr>
              <a:t>Новые помещения</a:t>
            </a:r>
            <a:endParaRPr>
              <a:highlight>
                <a:schemeClr val="accent3"/>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8"/>
          <p:cNvSpPr txBox="1"/>
          <p:nvPr>
            <p:ph type="title"/>
          </p:nvPr>
        </p:nvSpPr>
        <p:spPr>
          <a:xfrm>
            <a:off x="311725" y="500925"/>
            <a:ext cx="3706500" cy="2508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0"/>
              </a:spcAft>
              <a:buNone/>
            </a:pPr>
            <a:r>
              <a:rPr b="1" lang="ru"/>
              <a:t>Задачи клуба</a:t>
            </a:r>
            <a:endParaRPr b="1"/>
          </a:p>
        </p:txBody>
      </p:sp>
      <p:sp>
        <p:nvSpPr>
          <p:cNvPr id="485" name="Google Shape;485;p58"/>
          <p:cNvSpPr txBox="1"/>
          <p:nvPr>
            <p:ph idx="1" type="body"/>
          </p:nvPr>
        </p:nvSpPr>
        <p:spPr>
          <a:xfrm>
            <a:off x="4644675" y="500925"/>
            <a:ext cx="4166400" cy="4098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0000" lnSpcReduction="20000"/>
          </a:bodyPr>
          <a:lstStyle/>
          <a:p>
            <a:pPr indent="-317500" lvl="0" marL="457200" marR="0" rtl="0" algn="l">
              <a:lnSpc>
                <a:spcPct val="115000"/>
              </a:lnSpc>
              <a:spcBef>
                <a:spcPts val="0"/>
              </a:spcBef>
              <a:spcAft>
                <a:spcPts val="0"/>
              </a:spcAft>
              <a:buClr>
                <a:schemeClr val="dk1"/>
              </a:buClr>
              <a:buSzPct val="100000"/>
              <a:buChar char="●"/>
            </a:pPr>
            <a:r>
              <a:rPr lang="ru" sz="2000">
                <a:solidFill>
                  <a:schemeClr val="dk1"/>
                </a:solidFill>
              </a:rPr>
              <a:t>Организация досугового пространства: игровое помещение формата не-кафе, мини-столовая, игровой зал для мероприятий</a:t>
            </a:r>
            <a:endParaRPr sz="2000">
              <a:solidFill>
                <a:schemeClr val="dk1"/>
              </a:solidFill>
            </a:endParaRPr>
          </a:p>
          <a:p>
            <a:pPr indent="0" lvl="0" marL="457200" marR="0" rtl="0" algn="l">
              <a:lnSpc>
                <a:spcPct val="115000"/>
              </a:lnSpc>
              <a:spcBef>
                <a:spcPts val="1000"/>
              </a:spcBef>
              <a:spcAft>
                <a:spcPts val="0"/>
              </a:spcAft>
              <a:buNone/>
            </a:pPr>
            <a:r>
              <a:rPr lang="ru" sz="2000">
                <a:solidFill>
                  <a:schemeClr val="dk1"/>
                </a:solidFill>
              </a:rPr>
              <a:t>В качестве таких помещений планируется использовать библиотеку и коворкинг.</a:t>
            </a:r>
            <a:endParaRPr sz="2000">
              <a:solidFill>
                <a:schemeClr val="dk1"/>
              </a:solidFill>
            </a:endParaRPr>
          </a:p>
          <a:p>
            <a:pPr indent="-317500" lvl="0" marL="457200" marR="0" rtl="0" algn="l">
              <a:lnSpc>
                <a:spcPct val="115000"/>
              </a:lnSpc>
              <a:spcBef>
                <a:spcPts val="1000"/>
              </a:spcBef>
              <a:spcAft>
                <a:spcPts val="0"/>
              </a:spcAft>
              <a:buClr>
                <a:schemeClr val="dk1"/>
              </a:buClr>
              <a:buSzPct val="100000"/>
              <a:buChar char="●"/>
            </a:pPr>
            <a:r>
              <a:rPr lang="ru" sz="2000">
                <a:solidFill>
                  <a:schemeClr val="dk1"/>
                </a:solidFill>
              </a:rPr>
              <a:t>Проведение игровых мероприятий: квизы различных форматов, формат “Что? Где? Когда?”, формат “Своя игра”, соревнования по настольным играм: шахматы, шашки, нестандартные соревнования: конкурсы по программированию, киберспорт и т.п.</a:t>
            </a:r>
            <a:endParaRPr sz="2000">
              <a:solidFill>
                <a:schemeClr val="dk1"/>
              </a:solidFill>
            </a:endParaRPr>
          </a:p>
          <a:p>
            <a:pPr indent="-317500" lvl="0" marL="457200" marR="0" rtl="0" algn="l">
              <a:lnSpc>
                <a:spcPct val="115000"/>
              </a:lnSpc>
              <a:spcBef>
                <a:spcPts val="1000"/>
              </a:spcBef>
              <a:spcAft>
                <a:spcPts val="0"/>
              </a:spcAft>
              <a:buClr>
                <a:schemeClr val="dk1"/>
              </a:buClr>
              <a:buSzPct val="100000"/>
              <a:buChar char="●"/>
            </a:pPr>
            <a:r>
              <a:rPr lang="ru" sz="2000">
                <a:solidFill>
                  <a:schemeClr val="dk1"/>
                </a:solidFill>
              </a:rPr>
              <a:t>Создание виртуальной площадки для общения</a:t>
            </a:r>
            <a:endParaRPr sz="2000"/>
          </a:p>
        </p:txBody>
      </p:sp>
      <p:sp>
        <p:nvSpPr>
          <p:cNvPr id="486" name="Google Shape;486;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9"/>
          <p:cNvSpPr txBox="1"/>
          <p:nvPr>
            <p:ph type="title"/>
          </p:nvPr>
        </p:nvSpPr>
        <p:spPr>
          <a:xfrm>
            <a:off x="311725" y="500925"/>
            <a:ext cx="3706500" cy="2508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ru" sz="2500"/>
              <a:t>Квиз классика</a:t>
            </a:r>
            <a:endParaRPr b="1" sz="2500"/>
          </a:p>
          <a:p>
            <a:pPr indent="0" lvl="0" marL="0" rtl="0" algn="l">
              <a:spcBef>
                <a:spcPts val="0"/>
              </a:spcBef>
              <a:spcAft>
                <a:spcPts val="0"/>
              </a:spcAft>
              <a:buSzPts val="990"/>
              <a:buNone/>
            </a:pPr>
            <a:r>
              <a:t/>
            </a:r>
            <a:endParaRPr sz="2500"/>
          </a:p>
        </p:txBody>
      </p:sp>
      <p:sp>
        <p:nvSpPr>
          <p:cNvPr id="492" name="Google Shape;492;p59"/>
          <p:cNvSpPr txBox="1"/>
          <p:nvPr>
            <p:ph idx="1" type="body"/>
          </p:nvPr>
        </p:nvSpPr>
        <p:spPr>
          <a:xfrm>
            <a:off x="134750" y="1093500"/>
            <a:ext cx="4124400" cy="3990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just">
              <a:lnSpc>
                <a:spcPct val="90000"/>
              </a:lnSpc>
              <a:spcBef>
                <a:spcPts val="1200"/>
              </a:spcBef>
              <a:spcAft>
                <a:spcPts val="0"/>
              </a:spcAft>
              <a:buClr>
                <a:schemeClr val="dk1"/>
              </a:buClr>
              <a:buSzPts val="1100"/>
              <a:buFont typeface="Arial"/>
              <a:buNone/>
            </a:pPr>
            <a:r>
              <a:rPr b="1" lang="ru" sz="2000">
                <a:solidFill>
                  <a:schemeClr val="lt1"/>
                </a:solidFill>
              </a:rPr>
              <a:t>Формат:</a:t>
            </a:r>
            <a:r>
              <a:rPr lang="ru" sz="2000">
                <a:solidFill>
                  <a:schemeClr val="lt1"/>
                </a:solidFill>
              </a:rPr>
              <a:t> командная игра с 5-6 раундами, во всех раундах команды одновременно отвечают на заданные вопросы на время. </a:t>
            </a:r>
            <a:endParaRPr sz="2000">
              <a:solidFill>
                <a:schemeClr val="lt1"/>
              </a:solidFill>
            </a:endParaRPr>
          </a:p>
          <a:p>
            <a:pPr indent="0" lvl="0" marL="0" rtl="0" algn="just">
              <a:lnSpc>
                <a:spcPct val="90000"/>
              </a:lnSpc>
              <a:spcBef>
                <a:spcPts val="1200"/>
              </a:spcBef>
              <a:spcAft>
                <a:spcPts val="0"/>
              </a:spcAft>
              <a:buClr>
                <a:schemeClr val="dk1"/>
              </a:buClr>
              <a:buSzPts val="1100"/>
              <a:buFont typeface="Arial"/>
              <a:buNone/>
            </a:pPr>
            <a:r>
              <a:rPr lang="ru" sz="2000">
                <a:solidFill>
                  <a:schemeClr val="lt1"/>
                </a:solidFill>
              </a:rPr>
              <a:t>Тематические квизы: по фильмам, музыке, литературе.</a:t>
            </a:r>
            <a:endParaRPr sz="2000">
              <a:solidFill>
                <a:schemeClr val="lt1"/>
              </a:solidFill>
            </a:endParaRPr>
          </a:p>
          <a:p>
            <a:pPr indent="0" lvl="0" marL="0" rtl="0" algn="just">
              <a:lnSpc>
                <a:spcPct val="90000"/>
              </a:lnSpc>
              <a:spcBef>
                <a:spcPts val="1200"/>
              </a:spcBef>
              <a:spcAft>
                <a:spcPts val="0"/>
              </a:spcAft>
              <a:buClr>
                <a:schemeClr val="dk1"/>
              </a:buClr>
              <a:buSzPts val="1100"/>
              <a:buFont typeface="Arial"/>
              <a:buNone/>
            </a:pPr>
            <a:r>
              <a:rPr b="1" lang="ru" sz="2000">
                <a:solidFill>
                  <a:schemeClr val="lt1"/>
                </a:solidFill>
              </a:rPr>
              <a:t>Форма участия:</a:t>
            </a:r>
            <a:r>
              <a:rPr lang="ru" sz="2000">
                <a:solidFill>
                  <a:schemeClr val="lt1"/>
                </a:solidFill>
              </a:rPr>
              <a:t> командная до 6 человек в команде.</a:t>
            </a:r>
            <a:endParaRPr sz="2000">
              <a:solidFill>
                <a:schemeClr val="lt1"/>
              </a:solidFill>
            </a:endParaRPr>
          </a:p>
          <a:p>
            <a:pPr indent="0" lvl="0" marL="0" rtl="0" algn="just">
              <a:lnSpc>
                <a:spcPct val="90000"/>
              </a:lnSpc>
              <a:spcBef>
                <a:spcPts val="1200"/>
              </a:spcBef>
              <a:spcAft>
                <a:spcPts val="0"/>
              </a:spcAft>
              <a:buClr>
                <a:schemeClr val="dk1"/>
              </a:buClr>
              <a:buSzPts val="1100"/>
              <a:buFont typeface="Arial"/>
              <a:buNone/>
            </a:pPr>
            <a:r>
              <a:rPr b="1" lang="ru" sz="2000">
                <a:solidFill>
                  <a:schemeClr val="lt1"/>
                </a:solidFill>
              </a:rPr>
              <a:t>Длительность:</a:t>
            </a:r>
            <a:r>
              <a:rPr lang="ru" sz="2000">
                <a:solidFill>
                  <a:schemeClr val="lt1"/>
                </a:solidFill>
              </a:rPr>
              <a:t> 60+ минут</a:t>
            </a:r>
            <a:endParaRPr sz="2000">
              <a:solidFill>
                <a:schemeClr val="lt1"/>
              </a:solidFill>
            </a:endParaRPr>
          </a:p>
          <a:p>
            <a:pPr indent="0" lvl="0" marL="0" rtl="0" algn="l">
              <a:lnSpc>
                <a:spcPct val="105000"/>
              </a:lnSpc>
              <a:spcBef>
                <a:spcPts val="0"/>
              </a:spcBef>
              <a:spcAft>
                <a:spcPts val="1200"/>
              </a:spcAft>
              <a:buNone/>
            </a:pPr>
            <a:r>
              <a:t/>
            </a:r>
            <a:endParaRPr/>
          </a:p>
        </p:txBody>
      </p:sp>
      <p:pic>
        <p:nvPicPr>
          <p:cNvPr id="493" name="Google Shape;493;p59"/>
          <p:cNvPicPr preferRelativeResize="0"/>
          <p:nvPr/>
        </p:nvPicPr>
        <p:blipFill>
          <a:blip r:embed="rId3">
            <a:alphaModFix/>
          </a:blip>
          <a:stretch>
            <a:fillRect/>
          </a:stretch>
        </p:blipFill>
        <p:spPr>
          <a:xfrm>
            <a:off x="4572000" y="1152475"/>
            <a:ext cx="4514850" cy="2724150"/>
          </a:xfrm>
          <a:prstGeom prst="rect">
            <a:avLst/>
          </a:prstGeom>
          <a:noFill/>
          <a:ln>
            <a:noFill/>
          </a:ln>
        </p:spPr>
      </p:pic>
      <p:sp>
        <p:nvSpPr>
          <p:cNvPr id="494" name="Google Shape;494;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0"/>
          <p:cNvSpPr txBox="1"/>
          <p:nvPr>
            <p:ph type="title"/>
          </p:nvPr>
        </p:nvSpPr>
        <p:spPr>
          <a:xfrm>
            <a:off x="311700" y="276775"/>
            <a:ext cx="3706500" cy="2508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ru" sz="2500"/>
              <a:t>Формат “Своя игра” и </a:t>
            </a:r>
            <a:r>
              <a:rPr lang="ru" sz="2500"/>
              <a:t>“Что? Где? Когда?”</a:t>
            </a:r>
            <a:endParaRPr b="1" sz="2500"/>
          </a:p>
          <a:p>
            <a:pPr indent="0" lvl="0" marL="0" rtl="0" algn="l">
              <a:spcBef>
                <a:spcPts val="0"/>
              </a:spcBef>
              <a:spcAft>
                <a:spcPts val="0"/>
              </a:spcAft>
              <a:buSzPts val="990"/>
              <a:buNone/>
            </a:pPr>
            <a:r>
              <a:t/>
            </a:r>
            <a:endParaRPr sz="2500"/>
          </a:p>
        </p:txBody>
      </p:sp>
      <p:sp>
        <p:nvSpPr>
          <p:cNvPr id="500" name="Google Shape;500;p60"/>
          <p:cNvSpPr txBox="1"/>
          <p:nvPr>
            <p:ph idx="1" type="body"/>
          </p:nvPr>
        </p:nvSpPr>
        <p:spPr>
          <a:xfrm>
            <a:off x="165425" y="1683700"/>
            <a:ext cx="4117200" cy="3328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90000"/>
              </a:lnSpc>
              <a:spcBef>
                <a:spcPts val="1200"/>
              </a:spcBef>
              <a:spcAft>
                <a:spcPts val="0"/>
              </a:spcAft>
              <a:buNone/>
            </a:pPr>
            <a:r>
              <a:rPr b="1" lang="ru" sz="2000">
                <a:solidFill>
                  <a:schemeClr val="lt1"/>
                </a:solidFill>
              </a:rPr>
              <a:t>Формат:</a:t>
            </a:r>
            <a:r>
              <a:rPr lang="ru" sz="2000">
                <a:solidFill>
                  <a:schemeClr val="lt1"/>
                </a:solidFill>
              </a:rPr>
              <a:t> классический телевизионный формат игр. </a:t>
            </a:r>
            <a:endParaRPr sz="2000">
              <a:solidFill>
                <a:schemeClr val="lt1"/>
              </a:solidFill>
            </a:endParaRPr>
          </a:p>
          <a:p>
            <a:pPr indent="0" lvl="0" marL="0" rtl="0" algn="l">
              <a:lnSpc>
                <a:spcPct val="90000"/>
              </a:lnSpc>
              <a:spcBef>
                <a:spcPts val="1200"/>
              </a:spcBef>
              <a:spcAft>
                <a:spcPts val="0"/>
              </a:spcAft>
              <a:buNone/>
            </a:pPr>
            <a:r>
              <a:rPr lang="ru" sz="2000">
                <a:solidFill>
                  <a:schemeClr val="lt1"/>
                </a:solidFill>
              </a:rPr>
              <a:t>Возможно проведение дистанционных игр.</a:t>
            </a:r>
            <a:endParaRPr sz="2000">
              <a:solidFill>
                <a:schemeClr val="lt1"/>
              </a:solidFill>
            </a:endParaRPr>
          </a:p>
          <a:p>
            <a:pPr indent="0" lvl="0" marL="0" rtl="0" algn="l">
              <a:lnSpc>
                <a:spcPct val="100000"/>
              </a:lnSpc>
              <a:spcBef>
                <a:spcPts val="1200"/>
              </a:spcBef>
              <a:spcAft>
                <a:spcPts val="0"/>
              </a:spcAft>
              <a:buNone/>
            </a:pPr>
            <a:r>
              <a:rPr b="1" lang="ru" sz="2000">
                <a:solidFill>
                  <a:schemeClr val="lt1"/>
                </a:solidFill>
              </a:rPr>
              <a:t>Форма участия:</a:t>
            </a:r>
            <a:r>
              <a:rPr lang="ru" sz="2000">
                <a:solidFill>
                  <a:schemeClr val="lt1"/>
                </a:solidFill>
              </a:rPr>
              <a:t> индивидуальная или командная (до 6 человек в команде).</a:t>
            </a:r>
            <a:endParaRPr sz="2000">
              <a:solidFill>
                <a:schemeClr val="lt1"/>
              </a:solidFill>
            </a:endParaRPr>
          </a:p>
          <a:p>
            <a:pPr indent="0" lvl="0" marL="0" rtl="0" algn="l">
              <a:lnSpc>
                <a:spcPct val="100000"/>
              </a:lnSpc>
              <a:spcBef>
                <a:spcPts val="1200"/>
              </a:spcBef>
              <a:spcAft>
                <a:spcPts val="0"/>
              </a:spcAft>
              <a:buNone/>
            </a:pPr>
            <a:r>
              <a:rPr b="1" lang="ru" sz="2000">
                <a:solidFill>
                  <a:schemeClr val="lt1"/>
                </a:solidFill>
              </a:rPr>
              <a:t>Длительность:</a:t>
            </a:r>
            <a:r>
              <a:rPr lang="ru" sz="2000">
                <a:solidFill>
                  <a:schemeClr val="lt1"/>
                </a:solidFill>
              </a:rPr>
              <a:t> 45+ минут</a:t>
            </a:r>
            <a:endParaRPr sz="2000">
              <a:solidFill>
                <a:schemeClr val="lt1"/>
              </a:solidFill>
            </a:endParaRPr>
          </a:p>
          <a:p>
            <a:pPr indent="0" lvl="0" marL="0" rtl="0" algn="l">
              <a:lnSpc>
                <a:spcPct val="105000"/>
              </a:lnSpc>
              <a:spcBef>
                <a:spcPts val="0"/>
              </a:spcBef>
              <a:spcAft>
                <a:spcPts val="1200"/>
              </a:spcAft>
              <a:buNone/>
            </a:pPr>
            <a:r>
              <a:t/>
            </a:r>
            <a:endParaRPr sz="2000"/>
          </a:p>
        </p:txBody>
      </p:sp>
      <p:pic>
        <p:nvPicPr>
          <p:cNvPr id="501" name="Google Shape;501;p60"/>
          <p:cNvPicPr preferRelativeResize="0"/>
          <p:nvPr/>
        </p:nvPicPr>
        <p:blipFill>
          <a:blip r:embed="rId3">
            <a:alphaModFix/>
          </a:blip>
          <a:stretch>
            <a:fillRect/>
          </a:stretch>
        </p:blipFill>
        <p:spPr>
          <a:xfrm>
            <a:off x="5292225" y="1152475"/>
            <a:ext cx="3783276" cy="2120700"/>
          </a:xfrm>
          <a:prstGeom prst="rect">
            <a:avLst/>
          </a:prstGeom>
          <a:noFill/>
          <a:ln>
            <a:noFill/>
          </a:ln>
        </p:spPr>
      </p:pic>
      <p:pic>
        <p:nvPicPr>
          <p:cNvPr id="502" name="Google Shape;502;p60"/>
          <p:cNvPicPr preferRelativeResize="0"/>
          <p:nvPr/>
        </p:nvPicPr>
        <p:blipFill>
          <a:blip r:embed="rId4">
            <a:alphaModFix/>
          </a:blip>
          <a:stretch>
            <a:fillRect/>
          </a:stretch>
        </p:blipFill>
        <p:spPr>
          <a:xfrm rot="-592833">
            <a:off x="5268573" y="2385850"/>
            <a:ext cx="1655050" cy="2418299"/>
          </a:xfrm>
          <a:prstGeom prst="rect">
            <a:avLst/>
          </a:prstGeom>
          <a:noFill/>
          <a:ln>
            <a:noFill/>
          </a:ln>
        </p:spPr>
      </p:pic>
      <p:sp>
        <p:nvSpPr>
          <p:cNvPr id="503" name="Google Shape;503;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1"/>
          <p:cNvSpPr txBox="1"/>
          <p:nvPr>
            <p:ph type="title"/>
          </p:nvPr>
        </p:nvSpPr>
        <p:spPr>
          <a:xfrm>
            <a:off x="311725" y="500925"/>
            <a:ext cx="3706500" cy="2508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ru" sz="2500"/>
              <a:t>Нестандартные мероприятия</a:t>
            </a:r>
            <a:endParaRPr b="1" sz="2500"/>
          </a:p>
          <a:p>
            <a:pPr indent="0" lvl="0" marL="0" rtl="0" algn="l">
              <a:spcBef>
                <a:spcPts val="0"/>
              </a:spcBef>
              <a:spcAft>
                <a:spcPts val="0"/>
              </a:spcAft>
              <a:buSzPts val="990"/>
              <a:buNone/>
            </a:pPr>
            <a:r>
              <a:t/>
            </a:r>
            <a:endParaRPr sz="2500"/>
          </a:p>
        </p:txBody>
      </p:sp>
      <p:pic>
        <p:nvPicPr>
          <p:cNvPr id="509" name="Google Shape;509;p61"/>
          <p:cNvPicPr preferRelativeResize="0"/>
          <p:nvPr/>
        </p:nvPicPr>
        <p:blipFill>
          <a:blip r:embed="rId3">
            <a:alphaModFix/>
          </a:blip>
          <a:stretch>
            <a:fillRect/>
          </a:stretch>
        </p:blipFill>
        <p:spPr>
          <a:xfrm>
            <a:off x="262525" y="1017725"/>
            <a:ext cx="4468800" cy="2234400"/>
          </a:xfrm>
          <a:prstGeom prst="rect">
            <a:avLst/>
          </a:prstGeom>
          <a:noFill/>
          <a:ln>
            <a:noFill/>
          </a:ln>
        </p:spPr>
      </p:pic>
      <p:pic>
        <p:nvPicPr>
          <p:cNvPr id="510" name="Google Shape;510;p61"/>
          <p:cNvPicPr preferRelativeResize="0"/>
          <p:nvPr/>
        </p:nvPicPr>
        <p:blipFill>
          <a:blip r:embed="rId4">
            <a:alphaModFix/>
          </a:blip>
          <a:stretch>
            <a:fillRect/>
          </a:stretch>
        </p:blipFill>
        <p:spPr>
          <a:xfrm>
            <a:off x="4694325" y="1017725"/>
            <a:ext cx="3501564" cy="1838324"/>
          </a:xfrm>
          <a:prstGeom prst="rect">
            <a:avLst/>
          </a:prstGeom>
          <a:noFill/>
          <a:ln>
            <a:noFill/>
          </a:ln>
        </p:spPr>
      </p:pic>
      <p:pic>
        <p:nvPicPr>
          <p:cNvPr id="511" name="Google Shape;511;p61"/>
          <p:cNvPicPr preferRelativeResize="0"/>
          <p:nvPr/>
        </p:nvPicPr>
        <p:blipFill>
          <a:blip r:embed="rId5">
            <a:alphaModFix/>
          </a:blip>
          <a:stretch>
            <a:fillRect/>
          </a:stretch>
        </p:blipFill>
        <p:spPr>
          <a:xfrm>
            <a:off x="85625" y="3154851"/>
            <a:ext cx="3135974" cy="1763975"/>
          </a:xfrm>
          <a:prstGeom prst="rect">
            <a:avLst/>
          </a:prstGeom>
          <a:noFill/>
          <a:ln>
            <a:noFill/>
          </a:ln>
        </p:spPr>
      </p:pic>
      <p:pic>
        <p:nvPicPr>
          <p:cNvPr id="512" name="Google Shape;512;p61"/>
          <p:cNvPicPr preferRelativeResize="0"/>
          <p:nvPr/>
        </p:nvPicPr>
        <p:blipFill>
          <a:blip r:embed="rId6">
            <a:alphaModFix/>
          </a:blip>
          <a:stretch>
            <a:fillRect/>
          </a:stretch>
        </p:blipFill>
        <p:spPr>
          <a:xfrm>
            <a:off x="6417170" y="2779850"/>
            <a:ext cx="2676755" cy="1763975"/>
          </a:xfrm>
          <a:prstGeom prst="rect">
            <a:avLst/>
          </a:prstGeom>
          <a:noFill/>
          <a:ln>
            <a:noFill/>
          </a:ln>
        </p:spPr>
      </p:pic>
      <p:pic>
        <p:nvPicPr>
          <p:cNvPr id="513" name="Google Shape;513;p61"/>
          <p:cNvPicPr preferRelativeResize="0"/>
          <p:nvPr/>
        </p:nvPicPr>
        <p:blipFill>
          <a:blip r:embed="rId7">
            <a:alphaModFix/>
          </a:blip>
          <a:stretch>
            <a:fillRect/>
          </a:stretch>
        </p:blipFill>
        <p:spPr>
          <a:xfrm>
            <a:off x="3162225" y="2779850"/>
            <a:ext cx="3978147" cy="2234399"/>
          </a:xfrm>
          <a:prstGeom prst="rect">
            <a:avLst/>
          </a:prstGeom>
          <a:noFill/>
          <a:ln>
            <a:noFill/>
          </a:ln>
        </p:spPr>
      </p:pic>
      <p:sp>
        <p:nvSpPr>
          <p:cNvPr id="514" name="Google Shape;514;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2"/>
          <p:cNvSpPr txBox="1"/>
          <p:nvPr>
            <p:ph type="title"/>
          </p:nvPr>
        </p:nvSpPr>
        <p:spPr>
          <a:xfrm>
            <a:off x="311725" y="500925"/>
            <a:ext cx="3706500" cy="2508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0"/>
              </a:spcAft>
              <a:buNone/>
            </a:pPr>
            <a:r>
              <a:rPr b="1" lang="ru"/>
              <a:t>Информационная площадка</a:t>
            </a:r>
            <a:endParaRPr b="1"/>
          </a:p>
        </p:txBody>
      </p:sp>
      <p:sp>
        <p:nvSpPr>
          <p:cNvPr id="520" name="Google Shape;520;p62"/>
          <p:cNvSpPr txBox="1"/>
          <p:nvPr>
            <p:ph idx="1" type="body"/>
          </p:nvPr>
        </p:nvSpPr>
        <p:spPr>
          <a:xfrm>
            <a:off x="53125" y="1546950"/>
            <a:ext cx="4260300" cy="19830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355600" lvl="0" marL="457200" marR="0" rtl="0" algn="l">
              <a:lnSpc>
                <a:spcPct val="100000"/>
              </a:lnSpc>
              <a:spcBef>
                <a:spcPts val="0"/>
              </a:spcBef>
              <a:spcAft>
                <a:spcPts val="0"/>
              </a:spcAft>
              <a:buClr>
                <a:schemeClr val="lt1"/>
              </a:buClr>
              <a:buSzPts val="2000"/>
              <a:buChar char="●"/>
            </a:pPr>
            <a:r>
              <a:rPr lang="ru" sz="2000">
                <a:solidFill>
                  <a:schemeClr val="lt1"/>
                </a:solidFill>
              </a:rPr>
              <a:t>Дискорд сервер</a:t>
            </a:r>
            <a:endParaRPr sz="2000">
              <a:solidFill>
                <a:schemeClr val="lt1"/>
              </a:solidFill>
            </a:endParaRPr>
          </a:p>
          <a:p>
            <a:pPr indent="-355600" lvl="0" marL="457200" marR="0" rtl="0" algn="l">
              <a:lnSpc>
                <a:spcPct val="100000"/>
              </a:lnSpc>
              <a:spcBef>
                <a:spcPts val="1000"/>
              </a:spcBef>
              <a:spcAft>
                <a:spcPts val="0"/>
              </a:spcAft>
              <a:buClr>
                <a:schemeClr val="lt1"/>
              </a:buClr>
              <a:buSzPts val="2000"/>
              <a:buChar char="●"/>
            </a:pPr>
            <a:r>
              <a:rPr lang="ru" sz="2000">
                <a:solidFill>
                  <a:schemeClr val="lt1"/>
                </a:solidFill>
              </a:rPr>
              <a:t>Канал в телеграм </a:t>
            </a:r>
            <a:endParaRPr sz="2000">
              <a:solidFill>
                <a:schemeClr val="lt1"/>
              </a:solidFill>
            </a:endParaRPr>
          </a:p>
          <a:p>
            <a:pPr indent="-355600" lvl="0" marL="457200" marR="0" rtl="0" algn="l">
              <a:lnSpc>
                <a:spcPct val="100000"/>
              </a:lnSpc>
              <a:spcBef>
                <a:spcPts val="1000"/>
              </a:spcBef>
              <a:spcAft>
                <a:spcPts val="0"/>
              </a:spcAft>
              <a:buClr>
                <a:schemeClr val="lt1"/>
              </a:buClr>
              <a:buSzPts val="2000"/>
              <a:buChar char="●"/>
            </a:pPr>
            <a:r>
              <a:rPr lang="ru" sz="2000">
                <a:solidFill>
                  <a:schemeClr val="lt1"/>
                </a:solidFill>
              </a:rPr>
              <a:t>По возможности создание площадок в других форматах</a:t>
            </a:r>
            <a:r>
              <a:rPr lang="ru" sz="2000">
                <a:solidFill>
                  <a:schemeClr val="dk1"/>
                </a:solidFill>
              </a:rPr>
              <a:t> </a:t>
            </a:r>
            <a:endParaRPr sz="2000">
              <a:solidFill>
                <a:schemeClr val="dk1"/>
              </a:solidFill>
            </a:endParaRPr>
          </a:p>
        </p:txBody>
      </p:sp>
      <p:pic>
        <p:nvPicPr>
          <p:cNvPr id="521" name="Google Shape;521;p62"/>
          <p:cNvPicPr preferRelativeResize="0"/>
          <p:nvPr/>
        </p:nvPicPr>
        <p:blipFill>
          <a:blip r:embed="rId3">
            <a:alphaModFix/>
          </a:blip>
          <a:stretch>
            <a:fillRect/>
          </a:stretch>
        </p:blipFill>
        <p:spPr>
          <a:xfrm>
            <a:off x="4343475" y="1017723"/>
            <a:ext cx="2309850" cy="1301075"/>
          </a:xfrm>
          <a:prstGeom prst="rect">
            <a:avLst/>
          </a:prstGeom>
          <a:noFill/>
          <a:ln>
            <a:noFill/>
          </a:ln>
        </p:spPr>
      </p:pic>
      <p:pic>
        <p:nvPicPr>
          <p:cNvPr id="522" name="Google Shape;522;p62"/>
          <p:cNvPicPr preferRelativeResize="0"/>
          <p:nvPr/>
        </p:nvPicPr>
        <p:blipFill>
          <a:blip r:embed="rId4">
            <a:alphaModFix/>
          </a:blip>
          <a:stretch>
            <a:fillRect/>
          </a:stretch>
        </p:blipFill>
        <p:spPr>
          <a:xfrm>
            <a:off x="4724409" y="2166400"/>
            <a:ext cx="3967815" cy="1301075"/>
          </a:xfrm>
          <a:prstGeom prst="rect">
            <a:avLst/>
          </a:prstGeom>
          <a:noFill/>
          <a:ln>
            <a:noFill/>
          </a:ln>
        </p:spPr>
      </p:pic>
      <p:pic>
        <p:nvPicPr>
          <p:cNvPr id="523" name="Google Shape;523;p62"/>
          <p:cNvPicPr preferRelativeResize="0"/>
          <p:nvPr/>
        </p:nvPicPr>
        <p:blipFill>
          <a:blip r:embed="rId5">
            <a:alphaModFix/>
          </a:blip>
          <a:stretch>
            <a:fillRect/>
          </a:stretch>
        </p:blipFill>
        <p:spPr>
          <a:xfrm>
            <a:off x="5337438" y="3467475"/>
            <a:ext cx="1530900" cy="1530900"/>
          </a:xfrm>
          <a:prstGeom prst="rect">
            <a:avLst/>
          </a:prstGeom>
          <a:noFill/>
          <a:ln>
            <a:noFill/>
          </a:ln>
        </p:spPr>
      </p:pic>
      <p:pic>
        <p:nvPicPr>
          <p:cNvPr id="524" name="Google Shape;524;p62"/>
          <p:cNvPicPr preferRelativeResize="0"/>
          <p:nvPr/>
        </p:nvPicPr>
        <p:blipFill>
          <a:blip r:embed="rId6">
            <a:alphaModFix/>
          </a:blip>
          <a:stretch>
            <a:fillRect/>
          </a:stretch>
        </p:blipFill>
        <p:spPr>
          <a:xfrm>
            <a:off x="3806550" y="3377550"/>
            <a:ext cx="1530900" cy="1530900"/>
          </a:xfrm>
          <a:prstGeom prst="rect">
            <a:avLst/>
          </a:prstGeom>
          <a:noFill/>
          <a:ln>
            <a:noFill/>
          </a:ln>
        </p:spPr>
      </p:pic>
      <p:sp>
        <p:nvSpPr>
          <p:cNvPr id="525" name="Google Shape;525;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3"/>
          <p:cNvSpPr txBox="1"/>
          <p:nvPr>
            <p:ph type="ctrTitle"/>
          </p:nvPr>
        </p:nvSpPr>
        <p:spPr>
          <a:xfrm>
            <a:off x="1" y="1824824"/>
            <a:ext cx="9144000" cy="6669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ru">
                <a:solidFill>
                  <a:srgbClr val="080808"/>
                </a:solidFill>
              </a:rPr>
              <a:t>Шахматный клуб</a:t>
            </a:r>
            <a:endParaRPr>
              <a:solidFill>
                <a:srgbClr val="080808"/>
              </a:solidFill>
            </a:endParaRPr>
          </a:p>
        </p:txBody>
      </p:sp>
      <p:sp>
        <p:nvSpPr>
          <p:cNvPr id="531" name="Google Shape;531;p63"/>
          <p:cNvSpPr txBox="1"/>
          <p:nvPr/>
        </p:nvSpPr>
        <p:spPr>
          <a:xfrm>
            <a:off x="3310175" y="4241050"/>
            <a:ext cx="49116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ru" sz="1500" u="none" cap="none" strike="noStrike">
                <a:solidFill>
                  <a:schemeClr val="lt1"/>
                </a:solidFill>
                <a:latin typeface="Calibri"/>
                <a:ea typeface="Calibri"/>
                <a:cs typeface="Calibri"/>
                <a:sym typeface="Calibri"/>
              </a:rPr>
              <a:t>Галяев И</a:t>
            </a:r>
            <a:r>
              <a:rPr lang="ru" sz="1500">
                <a:solidFill>
                  <a:schemeClr val="lt1"/>
                </a:solidFill>
                <a:latin typeface="Calibri"/>
                <a:ea typeface="Calibri"/>
                <a:cs typeface="Calibri"/>
                <a:sym typeface="Calibri"/>
              </a:rPr>
              <a:t>ван Андреевич</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ru" sz="1500">
                <a:solidFill>
                  <a:schemeClr val="lt1"/>
                </a:solidFill>
                <a:latin typeface="Calibri"/>
                <a:ea typeface="Calibri"/>
                <a:cs typeface="Calibri"/>
                <a:sym typeface="Calibri"/>
              </a:rPr>
              <a:t>инженер</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ru" sz="1500">
                <a:solidFill>
                  <a:schemeClr val="lt1"/>
                </a:solidFill>
                <a:latin typeface="Calibri"/>
                <a:ea typeface="Calibri"/>
                <a:cs typeface="Calibri"/>
                <a:sym typeface="Calibri"/>
              </a:rPr>
              <a:t>Лаборатория №82</a:t>
            </a:r>
            <a:endParaRPr sz="1500">
              <a:solidFill>
                <a:schemeClr val="lt1"/>
              </a:solidFill>
              <a:latin typeface="Calibri"/>
              <a:ea typeface="Calibri"/>
              <a:cs typeface="Calibri"/>
              <a:sym typeface="Calibri"/>
            </a:endParaRPr>
          </a:p>
        </p:txBody>
      </p:sp>
      <p:sp>
        <p:nvSpPr>
          <p:cNvPr id="532" name="Google Shape;532;p63"/>
          <p:cNvSpPr txBox="1"/>
          <p:nvPr/>
        </p:nvSpPr>
        <p:spPr>
          <a:xfrm>
            <a:off x="6932175" y="4234150"/>
            <a:ext cx="26208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300">
                <a:solidFill>
                  <a:schemeClr val="accent5"/>
                </a:solidFill>
                <a:latin typeface="Roboto"/>
                <a:ea typeface="Roboto"/>
                <a:cs typeface="Roboto"/>
                <a:sym typeface="Roboto"/>
              </a:rPr>
              <a:t>КОНТАК</a:t>
            </a:r>
            <a:r>
              <a:rPr lang="ru" sz="1300">
                <a:solidFill>
                  <a:schemeClr val="accent5"/>
                </a:solidFill>
                <a:latin typeface="Roboto"/>
                <a:ea typeface="Roboto"/>
                <a:cs typeface="Roboto"/>
                <a:sym typeface="Roboto"/>
              </a:rPr>
              <a:t>ТЫ</a:t>
            </a:r>
            <a:endParaRPr sz="1300">
              <a:solidFill>
                <a:schemeClr val="accent5"/>
              </a:solidFill>
              <a:latin typeface="Roboto"/>
              <a:ea typeface="Roboto"/>
              <a:cs typeface="Roboto"/>
              <a:sym typeface="Roboto"/>
            </a:endParaRPr>
          </a:p>
          <a:p>
            <a:pPr indent="0" lvl="0" marL="0" rtl="0" algn="l">
              <a:lnSpc>
                <a:spcPct val="115000"/>
              </a:lnSpc>
              <a:spcBef>
                <a:spcPts val="0"/>
              </a:spcBef>
              <a:spcAft>
                <a:spcPts val="0"/>
              </a:spcAft>
              <a:buNone/>
            </a:pPr>
            <a:r>
              <a:rPr lang="ru" sz="1300" u="sng">
                <a:solidFill>
                  <a:schemeClr val="lt1"/>
                </a:solidFill>
                <a:latin typeface="Roboto"/>
                <a:ea typeface="Roboto"/>
                <a:cs typeface="Roboto"/>
                <a:sym typeface="Roboto"/>
                <a:hlinkClick r:id="rId3">
                  <a:extLst>
                    <a:ext uri="{A12FA001-AC4F-418D-AE19-62706E023703}">
                      <ahyp:hlinkClr val="tx"/>
                    </a:ext>
                  </a:extLst>
                </a:hlinkClick>
              </a:rPr>
              <a:t>ivan.galyaev@yandex.ru</a:t>
            </a:r>
            <a:br>
              <a:rPr lang="ru" sz="1300">
                <a:solidFill>
                  <a:schemeClr val="lt1"/>
                </a:solidFill>
                <a:latin typeface="Roboto"/>
                <a:ea typeface="Roboto"/>
                <a:cs typeface="Roboto"/>
                <a:sym typeface="Roboto"/>
              </a:rPr>
            </a:br>
            <a:r>
              <a:rPr lang="ru" sz="1300">
                <a:solidFill>
                  <a:schemeClr val="lt1"/>
                </a:solidFill>
                <a:latin typeface="Roboto"/>
                <a:ea typeface="Roboto"/>
                <a:cs typeface="Roboto"/>
                <a:sym typeface="Roboto"/>
              </a:rPr>
              <a:t>+79165660752</a:t>
            </a:r>
            <a:endParaRPr sz="1300">
              <a:solidFill>
                <a:schemeClr val="lt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4"/>
          <p:cNvSpPr txBox="1"/>
          <p:nvPr>
            <p:ph type="title"/>
          </p:nvPr>
        </p:nvSpPr>
        <p:spPr>
          <a:xfrm>
            <a:off x="568041" y="906579"/>
            <a:ext cx="6571200" cy="530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ru" sz="2400">
                <a:solidFill>
                  <a:srgbClr val="080808"/>
                </a:solidFill>
              </a:rPr>
              <a:t>Задачи клуба</a:t>
            </a:r>
            <a:endParaRPr sz="2400">
              <a:solidFill>
                <a:srgbClr val="080808"/>
              </a:solidFill>
            </a:endParaRPr>
          </a:p>
        </p:txBody>
      </p:sp>
      <p:sp>
        <p:nvSpPr>
          <p:cNvPr id="538" name="Google Shape;538;p64"/>
          <p:cNvSpPr txBox="1"/>
          <p:nvPr>
            <p:ph idx="1" type="body"/>
          </p:nvPr>
        </p:nvSpPr>
        <p:spPr>
          <a:xfrm>
            <a:off x="568042" y="1507465"/>
            <a:ext cx="6571200" cy="12081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1500"/>
              <a:buChar char="●"/>
            </a:pPr>
            <a:r>
              <a:rPr lang="ru" sz="1500">
                <a:solidFill>
                  <a:schemeClr val="dk1"/>
                </a:solidFill>
              </a:rPr>
              <a:t>Еженедельное проведение занятий по шахматам</a:t>
            </a:r>
            <a:endParaRPr>
              <a:solidFill>
                <a:schemeClr val="dk1"/>
              </a:solidFill>
            </a:endParaRPr>
          </a:p>
          <a:p>
            <a:pPr indent="-171450" lvl="0" marL="177800" rtl="0" algn="l">
              <a:lnSpc>
                <a:spcPct val="90000"/>
              </a:lnSpc>
              <a:spcBef>
                <a:spcPts val="800"/>
              </a:spcBef>
              <a:spcAft>
                <a:spcPts val="0"/>
              </a:spcAft>
              <a:buClr>
                <a:schemeClr val="dk1"/>
              </a:buClr>
              <a:buSzPts val="1500"/>
              <a:buChar char="●"/>
            </a:pPr>
            <a:r>
              <a:rPr lang="ru" sz="1500">
                <a:solidFill>
                  <a:schemeClr val="dk1"/>
                </a:solidFill>
              </a:rPr>
              <a:t>Проведение весеннего и осеннего первенств ИПУ по блицу</a:t>
            </a:r>
            <a:endParaRPr>
              <a:solidFill>
                <a:schemeClr val="dk1"/>
              </a:solidFill>
            </a:endParaRPr>
          </a:p>
          <a:p>
            <a:pPr indent="-171450" lvl="0" marL="177800" rtl="0" algn="l">
              <a:lnSpc>
                <a:spcPct val="90000"/>
              </a:lnSpc>
              <a:spcBef>
                <a:spcPts val="800"/>
              </a:spcBef>
              <a:spcAft>
                <a:spcPts val="0"/>
              </a:spcAft>
              <a:buClr>
                <a:schemeClr val="dk1"/>
              </a:buClr>
              <a:buSzPts val="1500"/>
              <a:buChar char="●"/>
            </a:pPr>
            <a:r>
              <a:rPr lang="ru" sz="1500">
                <a:solidFill>
                  <a:schemeClr val="dk1"/>
                </a:solidFill>
              </a:rPr>
              <a:t>Организация информирования членов шахматного клуба</a:t>
            </a:r>
            <a:endParaRPr>
              <a:solidFill>
                <a:schemeClr val="dk1"/>
              </a:solidFill>
            </a:endParaRPr>
          </a:p>
          <a:p>
            <a:pPr indent="0" lvl="0" marL="0" rtl="0" algn="l">
              <a:lnSpc>
                <a:spcPct val="90000"/>
              </a:lnSpc>
              <a:spcBef>
                <a:spcPts val="800"/>
              </a:spcBef>
              <a:spcAft>
                <a:spcPts val="0"/>
              </a:spcAft>
              <a:buClr>
                <a:schemeClr val="dk1"/>
              </a:buClr>
              <a:buSzPts val="2100"/>
              <a:buNone/>
            </a:pPr>
            <a:r>
              <a:t/>
            </a:r>
            <a:endParaRPr/>
          </a:p>
        </p:txBody>
      </p:sp>
      <p:sp>
        <p:nvSpPr>
          <p:cNvPr id="539" name="Google Shape;539;p64"/>
          <p:cNvSpPr txBox="1"/>
          <p:nvPr/>
        </p:nvSpPr>
        <p:spPr>
          <a:xfrm>
            <a:off x="605000" y="3288725"/>
            <a:ext cx="6122400" cy="1182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ru" sz="1600" u="none" cap="none" strike="noStrike">
                <a:solidFill>
                  <a:schemeClr val="dk1"/>
                </a:solidFill>
                <a:latin typeface="Calibri"/>
                <a:ea typeface="Calibri"/>
                <a:cs typeface="Calibri"/>
                <a:sym typeface="Calibri"/>
              </a:rPr>
              <a:t>Занятия шахматного кружка будут проводиться в холле библиотеки (рядом с панорамным окном).</a:t>
            </a:r>
            <a:endParaRPr b="0" i="0" sz="1600" u="none" cap="none" strike="noStrike">
              <a:solidFill>
                <a:schemeClr val="dk1"/>
              </a:solidFill>
              <a:latin typeface="Calibri"/>
              <a:ea typeface="Calibri"/>
              <a:cs typeface="Calibri"/>
              <a:sym typeface="Calibri"/>
            </a:endParaRPr>
          </a:p>
          <a:p>
            <a:pPr indent="0" lvl="0" marL="0" marR="0" rtl="0" algn="l">
              <a:spcBef>
                <a:spcPts val="1000"/>
              </a:spcBef>
              <a:spcAft>
                <a:spcPts val="1000"/>
              </a:spcAft>
              <a:buNone/>
            </a:pPr>
            <a:r>
              <a:rPr b="0" i="0" lang="ru" sz="1600" u="none" cap="none" strike="noStrike">
                <a:solidFill>
                  <a:schemeClr val="dk1"/>
                </a:solidFill>
                <a:latin typeface="Calibri"/>
                <a:ea typeface="Calibri"/>
                <a:cs typeface="Calibri"/>
                <a:sym typeface="Calibri"/>
              </a:rPr>
              <a:t>В зависимости от количества участников в первенствах ИПУ помещение для проведения турнира может измениться.</a:t>
            </a:r>
            <a:endParaRPr sz="1300">
              <a:solidFill>
                <a:schemeClr val="dk1"/>
              </a:solidFill>
            </a:endParaRPr>
          </a:p>
        </p:txBody>
      </p:sp>
      <p:sp>
        <p:nvSpPr>
          <p:cNvPr id="540" name="Google Shape;540;p64"/>
          <p:cNvSpPr txBox="1"/>
          <p:nvPr>
            <p:ph type="title"/>
          </p:nvPr>
        </p:nvSpPr>
        <p:spPr>
          <a:xfrm>
            <a:off x="604991" y="2724154"/>
            <a:ext cx="6571200" cy="530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ru" sz="2400">
                <a:solidFill>
                  <a:srgbClr val="080808"/>
                </a:solidFill>
              </a:rPr>
              <a:t>Помещение</a:t>
            </a:r>
            <a:endParaRPr sz="2400">
              <a:solidFill>
                <a:srgbClr val="080808"/>
              </a:solidFill>
            </a:endParaRPr>
          </a:p>
        </p:txBody>
      </p:sp>
      <p:sp>
        <p:nvSpPr>
          <p:cNvPr id="541" name="Google Shape;541;p64"/>
          <p:cNvSpPr txBox="1"/>
          <p:nvPr>
            <p:ph idx="12" type="sldNum"/>
          </p:nvPr>
        </p:nvSpPr>
        <p:spPr>
          <a:xfrm>
            <a:off x="8489450" y="4766100"/>
            <a:ext cx="511800" cy="202800"/>
          </a:xfrm>
          <a:prstGeom prst="rect">
            <a:avLst/>
          </a:prstGeom>
        </p:spPr>
        <p:txBody>
          <a:bodyPr anchorCtr="0" anchor="ctr" bIns="34275" lIns="68575" spcFirstLastPara="1" rIns="68575" wrap="square" tIns="34275">
            <a:normAutofit/>
          </a:bodyPr>
          <a:lstStyle/>
          <a:p>
            <a:pPr indent="0" lvl="0" marL="0" rtl="0" algn="r">
              <a:lnSpc>
                <a:spcPct val="80000"/>
              </a:lnSpc>
              <a:spcBef>
                <a:spcPts val="0"/>
              </a:spcBef>
              <a:spcAft>
                <a:spcPts val="0"/>
              </a:spcAft>
              <a:buClr>
                <a:srgbClr val="000000"/>
              </a:buClr>
              <a:buFont typeface="Arial"/>
              <a:buNone/>
            </a:pPr>
            <a:fld id="{00000000-1234-1234-1234-123412341234}" type="slidenum">
              <a:rPr lang="ru" sz="1000"/>
              <a:t>‹#›</a:t>
            </a:fld>
            <a:endParaRPr sz="9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5"/>
          <p:cNvSpPr txBox="1"/>
          <p:nvPr>
            <p:ph type="title"/>
          </p:nvPr>
        </p:nvSpPr>
        <p:spPr>
          <a:xfrm>
            <a:off x="479493" y="581324"/>
            <a:ext cx="6571200" cy="530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ru"/>
              <a:t>Шахматный кружок</a:t>
            </a:r>
            <a:endParaRPr/>
          </a:p>
        </p:txBody>
      </p:sp>
      <p:sp>
        <p:nvSpPr>
          <p:cNvPr id="547" name="Google Shape;547;p65"/>
          <p:cNvSpPr txBox="1"/>
          <p:nvPr/>
        </p:nvSpPr>
        <p:spPr>
          <a:xfrm>
            <a:off x="5080167" y="1574605"/>
            <a:ext cx="38958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ru" sz="1500">
                <a:solidFill>
                  <a:schemeClr val="dk1"/>
                </a:solidFill>
                <a:latin typeface="Calibri"/>
                <a:ea typeface="Calibri"/>
                <a:cs typeface="Calibri"/>
                <a:sym typeface="Calibri"/>
              </a:rPr>
              <a:t>Шахматные занятия, делающие упор на улучшение понимания шахмат посредством анализа партий гроссмейстеров, выделения типичных планов развития игры. </a:t>
            </a:r>
            <a:endParaRPr sz="1500">
              <a:solidFill>
                <a:schemeClr val="dk1"/>
              </a:solidFill>
              <a:latin typeface="Calibri"/>
              <a:ea typeface="Calibri"/>
              <a:cs typeface="Calibri"/>
              <a:sym typeface="Calibri"/>
            </a:endParaRPr>
          </a:p>
          <a:p>
            <a:pPr indent="0" lvl="0" marL="0" marR="0" rtl="0" algn="l">
              <a:spcBef>
                <a:spcPts val="0"/>
              </a:spcBef>
              <a:spcAft>
                <a:spcPts val="0"/>
              </a:spcAft>
              <a:buNone/>
            </a:pPr>
            <a:r>
              <a:rPr lang="ru" sz="1500">
                <a:solidFill>
                  <a:schemeClr val="dk1"/>
                </a:solidFill>
                <a:latin typeface="Calibri"/>
                <a:ea typeface="Calibri"/>
                <a:cs typeface="Calibri"/>
                <a:sym typeface="Calibri"/>
              </a:rPr>
              <a:t>Также будет уделяться время решению тактических задач и спаррингам.</a:t>
            </a:r>
            <a:endParaRPr sz="1200">
              <a:solidFill>
                <a:schemeClr val="dk1"/>
              </a:solidFill>
            </a:endParaRPr>
          </a:p>
        </p:txBody>
      </p:sp>
      <p:pic>
        <p:nvPicPr>
          <p:cNvPr id="548" name="Google Shape;548;p65"/>
          <p:cNvPicPr preferRelativeResize="0"/>
          <p:nvPr/>
        </p:nvPicPr>
        <p:blipFill rotWithShape="1">
          <a:blip r:embed="rId3">
            <a:alphaModFix/>
          </a:blip>
          <a:srcRect b="0" l="0" r="0" t="0"/>
          <a:stretch/>
        </p:blipFill>
        <p:spPr>
          <a:xfrm>
            <a:off x="479493" y="1574603"/>
            <a:ext cx="4380140" cy="3285105"/>
          </a:xfrm>
          <a:prstGeom prst="rect">
            <a:avLst/>
          </a:prstGeom>
          <a:noFill/>
          <a:ln>
            <a:noFill/>
          </a:ln>
        </p:spPr>
      </p:pic>
      <p:pic>
        <p:nvPicPr>
          <p:cNvPr id="549" name="Google Shape;549;p65"/>
          <p:cNvPicPr preferRelativeResize="0"/>
          <p:nvPr/>
        </p:nvPicPr>
        <p:blipFill rotWithShape="1">
          <a:blip r:embed="rId4">
            <a:alphaModFix/>
          </a:blip>
          <a:srcRect b="0" l="0" r="0" t="0"/>
          <a:stretch/>
        </p:blipFill>
        <p:spPr>
          <a:xfrm>
            <a:off x="6100038" y="3260001"/>
            <a:ext cx="1856050" cy="1856050"/>
          </a:xfrm>
          <a:prstGeom prst="rect">
            <a:avLst/>
          </a:prstGeom>
          <a:noFill/>
          <a:ln>
            <a:noFill/>
          </a:ln>
        </p:spPr>
      </p:pic>
      <p:sp>
        <p:nvSpPr>
          <p:cNvPr id="550" name="Google Shape;55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6"/>
          <p:cNvSpPr txBox="1"/>
          <p:nvPr>
            <p:ph type="ctrTitle"/>
          </p:nvPr>
        </p:nvSpPr>
        <p:spPr>
          <a:xfrm>
            <a:off x="311700" y="539725"/>
            <a:ext cx="8520600" cy="12825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44444"/>
              <a:buNone/>
            </a:pPr>
            <a:r>
              <a:rPr lang="ru">
                <a:solidFill>
                  <a:srgbClr val="080808"/>
                </a:solidFill>
              </a:rPr>
              <a:t>Создается</a:t>
            </a:r>
            <a:endParaRPr>
              <a:solidFill>
                <a:srgbClr val="080808"/>
              </a:solidFill>
            </a:endParaRPr>
          </a:p>
          <a:p>
            <a:pPr indent="0" lvl="0" marL="0" rtl="0" algn="ctr">
              <a:lnSpc>
                <a:spcPct val="100000"/>
              </a:lnSpc>
              <a:spcBef>
                <a:spcPts val="0"/>
              </a:spcBef>
              <a:spcAft>
                <a:spcPts val="0"/>
              </a:spcAft>
              <a:buSzPct val="144444"/>
              <a:buNone/>
            </a:pPr>
            <a:r>
              <a:rPr lang="ru">
                <a:solidFill>
                  <a:srgbClr val="080808"/>
                </a:solidFill>
              </a:rPr>
              <a:t>тренажерный зал ИПУ</a:t>
            </a:r>
            <a:endParaRPr>
              <a:solidFill>
                <a:srgbClr val="080808"/>
              </a:solidFill>
            </a:endParaRPr>
          </a:p>
        </p:txBody>
      </p:sp>
      <p:sp>
        <p:nvSpPr>
          <p:cNvPr id="556" name="Google Shape;556;p66"/>
          <p:cNvSpPr txBox="1"/>
          <p:nvPr>
            <p:ph idx="1" type="subTitle"/>
          </p:nvPr>
        </p:nvSpPr>
        <p:spPr>
          <a:xfrm>
            <a:off x="387900" y="2030960"/>
            <a:ext cx="4242600" cy="7383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SzPts val="3294"/>
              <a:buNone/>
            </a:pPr>
            <a:r>
              <a:t/>
            </a:r>
            <a:endParaRPr/>
          </a:p>
          <a:p>
            <a:pPr indent="0" lvl="0" marL="0" rtl="0" algn="ctr">
              <a:lnSpc>
                <a:spcPct val="100000"/>
              </a:lnSpc>
              <a:spcBef>
                <a:spcPts val="0"/>
              </a:spcBef>
              <a:spcAft>
                <a:spcPts val="0"/>
              </a:spcAft>
              <a:buSzPts val="3294"/>
              <a:buNone/>
            </a:pPr>
            <a:r>
              <a:rPr b="1" lang="ru" sz="2100">
                <a:solidFill>
                  <a:schemeClr val="dk1"/>
                </a:solidFill>
              </a:rPr>
              <a:t>Приходите все желающие</a:t>
            </a:r>
            <a:endParaRPr b="1" sz="2100">
              <a:solidFill>
                <a:schemeClr val="dk1"/>
              </a:solidFill>
            </a:endParaRPr>
          </a:p>
        </p:txBody>
      </p:sp>
      <p:sp>
        <p:nvSpPr>
          <p:cNvPr id="557" name="Google Shape;557;p66"/>
          <p:cNvSpPr txBox="1"/>
          <p:nvPr/>
        </p:nvSpPr>
        <p:spPr>
          <a:xfrm>
            <a:off x="1059700" y="4206651"/>
            <a:ext cx="82356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ru" sz="1500">
                <a:solidFill>
                  <a:schemeClr val="lt1"/>
                </a:solidFill>
                <a:latin typeface="Calibri"/>
                <a:ea typeface="Calibri"/>
                <a:cs typeface="Calibri"/>
                <a:sym typeface="Calibri"/>
              </a:rPr>
              <a:t>Рассадин Юрий Михайлович</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ru" sz="1500">
                <a:solidFill>
                  <a:schemeClr val="lt1"/>
                </a:solidFill>
                <a:latin typeface="Calibri"/>
                <a:ea typeface="Calibri"/>
                <a:cs typeface="Calibri"/>
                <a:sym typeface="Calibri"/>
              </a:rPr>
              <a:t>научный сотрудник</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ru" sz="1500">
                <a:solidFill>
                  <a:schemeClr val="lt1"/>
                </a:solidFill>
                <a:latin typeface="Calibri"/>
                <a:ea typeface="Calibri"/>
                <a:cs typeface="Calibri"/>
                <a:sym typeface="Calibri"/>
              </a:rPr>
              <a:t>Лаборатория №37</a:t>
            </a:r>
            <a:endParaRPr sz="1500">
              <a:solidFill>
                <a:schemeClr val="lt1"/>
              </a:solidFill>
              <a:latin typeface="Calibri"/>
              <a:ea typeface="Calibri"/>
              <a:cs typeface="Calibri"/>
              <a:sym typeface="Calibri"/>
            </a:endParaRPr>
          </a:p>
        </p:txBody>
      </p:sp>
      <p:sp>
        <p:nvSpPr>
          <p:cNvPr id="558" name="Google Shape;558;p66"/>
          <p:cNvSpPr txBox="1"/>
          <p:nvPr/>
        </p:nvSpPr>
        <p:spPr>
          <a:xfrm>
            <a:off x="6621425" y="4199750"/>
            <a:ext cx="47289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ru" sz="1300">
                <a:solidFill>
                  <a:schemeClr val="accent5"/>
                </a:solidFill>
                <a:latin typeface="Roboto"/>
                <a:ea typeface="Roboto"/>
                <a:cs typeface="Roboto"/>
                <a:sym typeface="Roboto"/>
              </a:rPr>
              <a:t>КОНТАКТЫ</a:t>
            </a:r>
            <a:endParaRPr b="1" sz="1300">
              <a:solidFill>
                <a:schemeClr val="accent5"/>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тел. 89265765756</a:t>
            </a:r>
            <a:endParaRPr sz="13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будние дни с 18-00 до 21-00</a:t>
            </a:r>
            <a:endParaRPr sz="7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7"/>
          <p:cNvSpPr txBox="1"/>
          <p:nvPr>
            <p:ph type="title"/>
          </p:nvPr>
        </p:nvSpPr>
        <p:spPr>
          <a:xfrm>
            <a:off x="311700" y="445025"/>
            <a:ext cx="8778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ru" sz="3220">
                <a:latin typeface="Lora"/>
                <a:ea typeface="Lora"/>
                <a:cs typeface="Lora"/>
                <a:sym typeface="Lora"/>
              </a:rPr>
              <a:t>ЧаВо</a:t>
            </a:r>
            <a:endParaRPr b="1" sz="3220">
              <a:latin typeface="Lora"/>
              <a:ea typeface="Lora"/>
              <a:cs typeface="Lora"/>
              <a:sym typeface="Lora"/>
            </a:endParaRPr>
          </a:p>
        </p:txBody>
      </p:sp>
      <p:sp>
        <p:nvSpPr>
          <p:cNvPr id="564" name="Google Shape;564;p67"/>
          <p:cNvSpPr txBox="1"/>
          <p:nvPr>
            <p:ph idx="1" type="body"/>
          </p:nvPr>
        </p:nvSpPr>
        <p:spPr>
          <a:xfrm>
            <a:off x="311700" y="1304875"/>
            <a:ext cx="1949700" cy="79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400"/>
              <a:buNone/>
            </a:pPr>
            <a:r>
              <a:rPr b="1" lang="ru" sz="2100">
                <a:solidFill>
                  <a:srgbClr val="080808"/>
                </a:solidFill>
                <a:latin typeface="Lora"/>
                <a:ea typeface="Lora"/>
                <a:cs typeface="Lora"/>
                <a:sym typeface="Lora"/>
              </a:rPr>
              <a:t>Как попасть?</a:t>
            </a:r>
            <a:endParaRPr b="1" sz="2100">
              <a:solidFill>
                <a:srgbClr val="080808"/>
              </a:solidFill>
              <a:latin typeface="Lora"/>
              <a:ea typeface="Lora"/>
              <a:cs typeface="Lora"/>
              <a:sym typeface="Lora"/>
            </a:endParaRPr>
          </a:p>
        </p:txBody>
      </p:sp>
      <p:sp>
        <p:nvSpPr>
          <p:cNvPr id="565" name="Google Shape;565;p67"/>
          <p:cNvSpPr txBox="1"/>
          <p:nvPr>
            <p:ph idx="2" type="body"/>
          </p:nvPr>
        </p:nvSpPr>
        <p:spPr>
          <a:xfrm>
            <a:off x="2261549" y="1304875"/>
            <a:ext cx="6706500" cy="79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b="1" lang="ru" sz="2100">
                <a:latin typeface="Lora"/>
                <a:ea typeface="Lora"/>
                <a:cs typeface="Lora"/>
                <a:sym typeface="Lora"/>
              </a:rPr>
              <a:t>Лифты первого блока ЛПК. Налево и прямо по коридору. Раздевалки будут слева.</a:t>
            </a:r>
            <a:endParaRPr b="1" sz="2100">
              <a:latin typeface="Lora"/>
              <a:ea typeface="Lora"/>
              <a:cs typeface="Lora"/>
              <a:sym typeface="Lora"/>
            </a:endParaRPr>
          </a:p>
        </p:txBody>
      </p:sp>
      <p:sp>
        <p:nvSpPr>
          <p:cNvPr id="566" name="Google Shape;566;p67"/>
          <p:cNvSpPr txBox="1"/>
          <p:nvPr>
            <p:ph idx="1" type="body"/>
          </p:nvPr>
        </p:nvSpPr>
        <p:spPr>
          <a:xfrm>
            <a:off x="296230" y="2294888"/>
            <a:ext cx="1949700" cy="79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400"/>
              <a:buNone/>
            </a:pPr>
            <a:r>
              <a:rPr b="1" lang="ru" sz="2100">
                <a:solidFill>
                  <a:srgbClr val="080808"/>
                </a:solidFill>
                <a:latin typeface="Lora"/>
                <a:ea typeface="Lora"/>
                <a:cs typeface="Lora"/>
                <a:sym typeface="Lora"/>
              </a:rPr>
              <a:t>Кто может заниматься?</a:t>
            </a:r>
            <a:endParaRPr b="1" sz="2100">
              <a:solidFill>
                <a:srgbClr val="080808"/>
              </a:solidFill>
              <a:latin typeface="Lora"/>
              <a:ea typeface="Lora"/>
              <a:cs typeface="Lora"/>
              <a:sym typeface="Lora"/>
            </a:endParaRPr>
          </a:p>
        </p:txBody>
      </p:sp>
      <p:sp>
        <p:nvSpPr>
          <p:cNvPr id="567" name="Google Shape;567;p67"/>
          <p:cNvSpPr txBox="1"/>
          <p:nvPr>
            <p:ph idx="2" type="body"/>
          </p:nvPr>
        </p:nvSpPr>
        <p:spPr>
          <a:xfrm>
            <a:off x="2322279" y="2294888"/>
            <a:ext cx="6706500" cy="798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1200"/>
              </a:spcAft>
              <a:buSzPts val="1400"/>
              <a:buNone/>
            </a:pPr>
            <a:r>
              <a:rPr b="1" lang="ru" sz="2100">
                <a:latin typeface="Lora"/>
                <a:ea typeface="Lora"/>
                <a:cs typeface="Lora"/>
                <a:sym typeface="Lora"/>
              </a:rPr>
              <a:t>Сотрудники ИПУ. Пройди инструктаж по технике безопасности и вперёд.</a:t>
            </a:r>
            <a:endParaRPr b="1" sz="2100">
              <a:latin typeface="Lora"/>
              <a:ea typeface="Lora"/>
              <a:cs typeface="Lora"/>
              <a:sym typeface="Lora"/>
            </a:endParaRPr>
          </a:p>
        </p:txBody>
      </p:sp>
      <p:sp>
        <p:nvSpPr>
          <p:cNvPr id="568" name="Google Shape;568;p67"/>
          <p:cNvSpPr txBox="1"/>
          <p:nvPr>
            <p:ph idx="1" type="body"/>
          </p:nvPr>
        </p:nvSpPr>
        <p:spPr>
          <a:xfrm>
            <a:off x="296230" y="3284900"/>
            <a:ext cx="1949700" cy="79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400"/>
              <a:buNone/>
            </a:pPr>
            <a:r>
              <a:rPr b="1" lang="ru" sz="2100">
                <a:solidFill>
                  <a:srgbClr val="080808"/>
                </a:solidFill>
                <a:latin typeface="Lora"/>
                <a:ea typeface="Lora"/>
                <a:cs typeface="Lora"/>
                <a:sym typeface="Lora"/>
              </a:rPr>
              <a:t>Какие часы работы?</a:t>
            </a:r>
            <a:endParaRPr b="1" sz="2100">
              <a:solidFill>
                <a:srgbClr val="080808"/>
              </a:solidFill>
              <a:latin typeface="Lora"/>
              <a:ea typeface="Lora"/>
              <a:cs typeface="Lora"/>
              <a:sym typeface="Lora"/>
            </a:endParaRPr>
          </a:p>
        </p:txBody>
      </p:sp>
      <p:sp>
        <p:nvSpPr>
          <p:cNvPr id="569" name="Google Shape;569;p67"/>
          <p:cNvSpPr txBox="1"/>
          <p:nvPr>
            <p:ph idx="2" type="body"/>
          </p:nvPr>
        </p:nvSpPr>
        <p:spPr>
          <a:xfrm>
            <a:off x="2322279" y="3284900"/>
            <a:ext cx="6706500" cy="7980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400"/>
              <a:buNone/>
            </a:pPr>
            <a:r>
              <a:rPr b="1" lang="ru" sz="2100">
                <a:latin typeface="Lora"/>
                <a:ea typeface="Lora"/>
                <a:cs typeface="Lora"/>
                <a:sym typeface="Lora"/>
              </a:rPr>
              <a:t>В будние дни с 18:00 до 21:00, ключи выдаются “под роспись в журнале посещений” </a:t>
            </a:r>
            <a:endParaRPr b="1" sz="2100">
              <a:latin typeface="Lora"/>
              <a:ea typeface="Lora"/>
              <a:cs typeface="Lora"/>
              <a:sym typeface="Lora"/>
            </a:endParaRPr>
          </a:p>
        </p:txBody>
      </p:sp>
      <p:sp>
        <p:nvSpPr>
          <p:cNvPr id="570" name="Google Shape;570;p67"/>
          <p:cNvSpPr txBox="1"/>
          <p:nvPr>
            <p:ph idx="1" type="body"/>
          </p:nvPr>
        </p:nvSpPr>
        <p:spPr>
          <a:xfrm>
            <a:off x="296230" y="4244650"/>
            <a:ext cx="1949700" cy="79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400"/>
              <a:buNone/>
            </a:pPr>
            <a:r>
              <a:rPr b="1" lang="ru" sz="2100">
                <a:solidFill>
                  <a:srgbClr val="080808"/>
                </a:solidFill>
                <a:latin typeface="Lora"/>
                <a:ea typeface="Lora"/>
                <a:cs typeface="Lora"/>
                <a:sym typeface="Lora"/>
              </a:rPr>
              <a:t>Какие есть тренажеры?</a:t>
            </a:r>
            <a:endParaRPr b="1" sz="2100">
              <a:solidFill>
                <a:srgbClr val="080808"/>
              </a:solidFill>
              <a:latin typeface="Lora"/>
              <a:ea typeface="Lora"/>
              <a:cs typeface="Lora"/>
              <a:sym typeface="Lora"/>
            </a:endParaRPr>
          </a:p>
        </p:txBody>
      </p:sp>
      <p:sp>
        <p:nvSpPr>
          <p:cNvPr id="571" name="Google Shape;571;p67"/>
          <p:cNvSpPr txBox="1"/>
          <p:nvPr>
            <p:ph idx="2" type="body"/>
          </p:nvPr>
        </p:nvSpPr>
        <p:spPr>
          <a:xfrm>
            <a:off x="2322279" y="4244650"/>
            <a:ext cx="6706500" cy="79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b="1" lang="ru" sz="2100">
                <a:latin typeface="Lora"/>
                <a:ea typeface="Lora"/>
                <a:cs typeface="Lora"/>
                <a:sym typeface="Lora"/>
              </a:rPr>
              <a:t>Силовые, кардио. </a:t>
            </a:r>
            <a:endParaRPr b="1" sz="2100">
              <a:latin typeface="Lora"/>
              <a:ea typeface="Lora"/>
              <a:cs typeface="Lora"/>
              <a:sym typeface="Lora"/>
            </a:endParaRPr>
          </a:p>
        </p:txBody>
      </p:sp>
      <p:sp>
        <p:nvSpPr>
          <p:cNvPr id="572" name="Google Shape;572;p67"/>
          <p:cNvSpPr txBox="1"/>
          <p:nvPr>
            <p:ph idx="12" type="sldNum"/>
          </p:nvPr>
        </p:nvSpPr>
        <p:spPr>
          <a:xfrm>
            <a:off x="8472458" y="48156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4" name="Shape 204"/>
        <p:cNvGrpSpPr/>
        <p:nvPr/>
      </p:nvGrpSpPr>
      <p:grpSpPr>
        <a:xfrm>
          <a:off x="0" y="0"/>
          <a:ext cx="0" cy="0"/>
          <a:chOff x="0" y="0"/>
          <a:chExt cx="0" cy="0"/>
        </a:xfrm>
      </p:grpSpPr>
      <p:pic>
        <p:nvPicPr>
          <p:cNvPr id="205" name="Google Shape;205;p32"/>
          <p:cNvPicPr preferRelativeResize="0"/>
          <p:nvPr/>
        </p:nvPicPr>
        <p:blipFill rotWithShape="1">
          <a:blip r:embed="rId3">
            <a:alphaModFix/>
          </a:blip>
          <a:srcRect b="26132" l="0" r="35060" t="26679"/>
          <a:stretch/>
        </p:blipFill>
        <p:spPr>
          <a:xfrm>
            <a:off x="336375" y="926475"/>
            <a:ext cx="7562574" cy="3926774"/>
          </a:xfrm>
          <a:prstGeom prst="rect">
            <a:avLst/>
          </a:prstGeom>
          <a:noFill/>
          <a:ln>
            <a:noFill/>
          </a:ln>
        </p:spPr>
      </p:pic>
      <p:sp>
        <p:nvSpPr>
          <p:cNvPr id="206" name="Google Shape;206;p32"/>
          <p:cNvSpPr txBox="1"/>
          <p:nvPr>
            <p:ph type="title"/>
          </p:nvPr>
        </p:nvSpPr>
        <p:spPr>
          <a:xfrm>
            <a:off x="4705475" y="265275"/>
            <a:ext cx="2874300" cy="1302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ru">
                <a:solidFill>
                  <a:schemeClr val="lt1"/>
                </a:solidFill>
              </a:rPr>
              <a:t>Структура</a:t>
            </a:r>
            <a:endParaRPr b="1">
              <a:solidFill>
                <a:schemeClr val="lt1"/>
              </a:solidFill>
            </a:endParaRPr>
          </a:p>
        </p:txBody>
      </p:sp>
      <p:sp>
        <p:nvSpPr>
          <p:cNvPr id="207" name="Google Shape;20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8"/>
          <p:cNvSpPr txBox="1"/>
          <p:nvPr>
            <p:ph type="title"/>
          </p:nvPr>
        </p:nvSpPr>
        <p:spPr>
          <a:xfrm>
            <a:off x="311725" y="43725"/>
            <a:ext cx="3706500" cy="2508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ru"/>
              <a:t>Где первый блок</a:t>
            </a:r>
            <a:r>
              <a:rPr lang="ru">
                <a:solidFill>
                  <a:srgbClr val="F55E61"/>
                </a:solidFill>
              </a:rPr>
              <a:t> </a:t>
            </a:r>
            <a:r>
              <a:rPr lang="ru"/>
              <a:t>ЛПК? Что такое ЛПК?</a:t>
            </a:r>
            <a:endParaRPr/>
          </a:p>
        </p:txBody>
      </p:sp>
      <p:pic>
        <p:nvPicPr>
          <p:cNvPr id="578" name="Google Shape;578;p68"/>
          <p:cNvPicPr preferRelativeResize="0"/>
          <p:nvPr/>
        </p:nvPicPr>
        <p:blipFill rotWithShape="1">
          <a:blip r:embed="rId3">
            <a:alphaModFix/>
          </a:blip>
          <a:srcRect b="0" l="0" r="0" t="0"/>
          <a:stretch/>
        </p:blipFill>
        <p:spPr>
          <a:xfrm>
            <a:off x="692725" y="1501000"/>
            <a:ext cx="5510951" cy="3339524"/>
          </a:xfrm>
          <a:prstGeom prst="rect">
            <a:avLst/>
          </a:prstGeom>
          <a:noFill/>
          <a:ln cap="flat" cmpd="sng" w="9525">
            <a:solidFill>
              <a:srgbClr val="000000"/>
            </a:solidFill>
            <a:prstDash val="solid"/>
            <a:round/>
            <a:headEnd len="sm" w="sm" type="none"/>
            <a:tailEnd len="sm" w="sm" type="none"/>
          </a:ln>
        </p:spPr>
      </p:pic>
      <p:sp>
        <p:nvSpPr>
          <p:cNvPr id="579" name="Google Shape;579;p68"/>
          <p:cNvSpPr/>
          <p:nvPr/>
        </p:nvSpPr>
        <p:spPr>
          <a:xfrm>
            <a:off x="914200" y="3709700"/>
            <a:ext cx="1387200" cy="864000"/>
          </a:xfrm>
          <a:prstGeom prst="upArrow">
            <a:avLst>
              <a:gd fmla="val 50000" name="adj1"/>
              <a:gd fmla="val 50000" name="adj2"/>
            </a:avLst>
          </a:prstGeom>
          <a:solidFill>
            <a:schemeClr val="accent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ru"/>
              <a:t>вход здесь</a:t>
            </a:r>
            <a:endParaRPr b="0" i="0" sz="1400" u="none" cap="none" strike="noStrike">
              <a:solidFill>
                <a:srgbClr val="000000"/>
              </a:solidFill>
              <a:latin typeface="Arial"/>
              <a:ea typeface="Arial"/>
              <a:cs typeface="Arial"/>
              <a:sym typeface="Arial"/>
            </a:endParaRPr>
          </a:p>
        </p:txBody>
      </p:sp>
      <p:sp>
        <p:nvSpPr>
          <p:cNvPr id="580" name="Google Shape;580;p68"/>
          <p:cNvSpPr txBox="1"/>
          <p:nvPr/>
        </p:nvSpPr>
        <p:spPr>
          <a:xfrm>
            <a:off x="6676575" y="1124850"/>
            <a:ext cx="23949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ru" sz="1600" u="none" cap="none" strike="noStrike">
                <a:solidFill>
                  <a:srgbClr val="000000"/>
                </a:solidFill>
                <a:latin typeface="Arial"/>
                <a:ea typeface="Arial"/>
                <a:cs typeface="Arial"/>
                <a:sym typeface="Arial"/>
              </a:rPr>
              <a:t>В первом блоке есть свой отдельный вход</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ru" sz="1600" u="none" cap="none" strike="noStrike">
                <a:solidFill>
                  <a:srgbClr val="000000"/>
                </a:solidFill>
                <a:latin typeface="Arial"/>
                <a:ea typeface="Arial"/>
                <a:cs typeface="Arial"/>
                <a:sym typeface="Arial"/>
              </a:rPr>
              <a:t>Из основного здания в первый блок можно попасть, пройдя по коридору 3 и 4 этажей</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581" name="Google Shape;581;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9"/>
          <p:cNvSpPr txBox="1"/>
          <p:nvPr>
            <p:ph type="ctrTitle"/>
          </p:nvPr>
        </p:nvSpPr>
        <p:spPr>
          <a:xfrm>
            <a:off x="311700" y="539725"/>
            <a:ext cx="8520600" cy="1282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ru">
                <a:solidFill>
                  <a:srgbClr val="080808"/>
                </a:solidFill>
              </a:rPr>
              <a:t>Бильярдный клуб </a:t>
            </a:r>
            <a:endParaRPr>
              <a:solidFill>
                <a:srgbClr val="080808"/>
              </a:solidFill>
            </a:endParaRPr>
          </a:p>
          <a:p>
            <a:pPr indent="0" lvl="0" marL="0" rtl="0" algn="ctr">
              <a:lnSpc>
                <a:spcPct val="100000"/>
              </a:lnSpc>
              <a:spcBef>
                <a:spcPts val="0"/>
              </a:spcBef>
              <a:spcAft>
                <a:spcPts val="0"/>
              </a:spcAft>
              <a:buSzPts val="5200"/>
              <a:buNone/>
            </a:pPr>
            <a:r>
              <a:rPr lang="ru">
                <a:solidFill>
                  <a:srgbClr val="080808"/>
                </a:solidFill>
              </a:rPr>
              <a:t>(русский стол 12Ф)</a:t>
            </a:r>
            <a:endParaRPr>
              <a:solidFill>
                <a:srgbClr val="080808"/>
              </a:solidFill>
            </a:endParaRPr>
          </a:p>
        </p:txBody>
      </p:sp>
      <p:sp>
        <p:nvSpPr>
          <p:cNvPr id="587" name="Google Shape;587;p69"/>
          <p:cNvSpPr txBox="1"/>
          <p:nvPr/>
        </p:nvSpPr>
        <p:spPr>
          <a:xfrm>
            <a:off x="2660525" y="4258200"/>
            <a:ext cx="52518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ru" sz="1500">
                <a:solidFill>
                  <a:schemeClr val="lt1"/>
                </a:solidFill>
                <a:latin typeface="Calibri"/>
                <a:ea typeface="Calibri"/>
                <a:cs typeface="Calibri"/>
                <a:sym typeface="Calibri"/>
              </a:rPr>
              <a:t>Уткин Антон Викторович</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ru" sz="1500">
                <a:solidFill>
                  <a:schemeClr val="lt1"/>
                </a:solidFill>
                <a:latin typeface="Calibri"/>
                <a:ea typeface="Calibri"/>
                <a:cs typeface="Calibri"/>
                <a:sym typeface="Calibri"/>
              </a:rPr>
              <a:t>ведущий научный сотрудник</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lang="ru" sz="1500">
                <a:solidFill>
                  <a:schemeClr val="lt1"/>
                </a:solidFill>
                <a:latin typeface="Calibri"/>
                <a:ea typeface="Calibri"/>
                <a:cs typeface="Calibri"/>
                <a:sym typeface="Calibri"/>
              </a:rPr>
              <a:t>Лаборатория №37</a:t>
            </a:r>
            <a:endParaRPr sz="1500">
              <a:solidFill>
                <a:schemeClr val="lt1"/>
              </a:solidFill>
              <a:latin typeface="Calibri"/>
              <a:ea typeface="Calibri"/>
              <a:cs typeface="Calibri"/>
              <a:sym typeface="Calibri"/>
            </a:endParaRPr>
          </a:p>
        </p:txBody>
      </p:sp>
      <p:sp>
        <p:nvSpPr>
          <p:cNvPr id="588" name="Google Shape;588;p69"/>
          <p:cNvSpPr txBox="1"/>
          <p:nvPr/>
        </p:nvSpPr>
        <p:spPr>
          <a:xfrm>
            <a:off x="6640650" y="3997875"/>
            <a:ext cx="47289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300">
                <a:solidFill>
                  <a:schemeClr val="accent5"/>
                </a:solidFill>
                <a:latin typeface="Roboto"/>
                <a:ea typeface="Roboto"/>
                <a:cs typeface="Roboto"/>
                <a:sym typeface="Roboto"/>
              </a:rPr>
              <a:t>КОНТАКТЫ</a:t>
            </a:r>
            <a:endParaRPr sz="1300">
              <a:solidFill>
                <a:schemeClr val="accent5"/>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тел.1577</a:t>
            </a:r>
            <a:endParaRPr sz="13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8 (926) 237-07-07</a:t>
            </a:r>
            <a:endParaRPr sz="13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будние дни с 18-00 до 21-00</a:t>
            </a:r>
            <a:endParaRPr sz="70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70"/>
          <p:cNvSpPr txBox="1"/>
          <p:nvPr>
            <p:ph type="title"/>
          </p:nvPr>
        </p:nvSpPr>
        <p:spPr>
          <a:xfrm>
            <a:off x="311700" y="445025"/>
            <a:ext cx="87780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ru" sz="2000">
                <a:latin typeface="Calibri"/>
                <a:ea typeface="Calibri"/>
                <a:cs typeface="Calibri"/>
                <a:sym typeface="Calibri"/>
              </a:rPr>
              <a:t>Турниры</a:t>
            </a:r>
            <a:endParaRPr sz="2000">
              <a:latin typeface="Calibri"/>
              <a:ea typeface="Calibri"/>
              <a:cs typeface="Calibri"/>
              <a:sym typeface="Calibri"/>
            </a:endParaRPr>
          </a:p>
          <a:p>
            <a:pPr indent="0" lvl="0" marL="0" rtl="0" algn="l">
              <a:lnSpc>
                <a:spcPct val="100000"/>
              </a:lnSpc>
              <a:spcBef>
                <a:spcPts val="1200"/>
              </a:spcBef>
              <a:spcAft>
                <a:spcPts val="0"/>
              </a:spcAft>
              <a:buSzPts val="990"/>
              <a:buNone/>
            </a:pPr>
            <a:r>
              <a:t/>
            </a:r>
            <a:endParaRPr b="1" sz="1800">
              <a:latin typeface="Lora"/>
              <a:ea typeface="Lora"/>
              <a:cs typeface="Lora"/>
              <a:sym typeface="Lora"/>
            </a:endParaRPr>
          </a:p>
        </p:txBody>
      </p:sp>
      <p:sp>
        <p:nvSpPr>
          <p:cNvPr id="594" name="Google Shape;594;p70"/>
          <p:cNvSpPr txBox="1"/>
          <p:nvPr>
            <p:ph idx="2" type="body"/>
          </p:nvPr>
        </p:nvSpPr>
        <p:spPr>
          <a:xfrm>
            <a:off x="3883925" y="1304875"/>
            <a:ext cx="5084100" cy="38385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lang="ru" sz="1800">
                <a:solidFill>
                  <a:schemeClr val="lt2"/>
                </a:solidFill>
                <a:latin typeface="Calibri"/>
                <a:ea typeface="Calibri"/>
                <a:cs typeface="Calibri"/>
                <a:sym typeface="Calibri"/>
              </a:rPr>
              <a:t> Турнирная сетка – олимпийская система, на вылет до 2-ух поражений.</a:t>
            </a:r>
            <a:endParaRPr sz="1800">
              <a:solidFill>
                <a:schemeClr val="lt2"/>
              </a:solidFill>
              <a:latin typeface="Calibri"/>
              <a:ea typeface="Calibri"/>
              <a:cs typeface="Calibri"/>
              <a:sym typeface="Calibri"/>
            </a:endParaRPr>
          </a:p>
          <a:p>
            <a:pPr indent="0" lvl="0" marL="0" rtl="0" algn="l">
              <a:spcBef>
                <a:spcPts val="1200"/>
              </a:spcBef>
              <a:spcAft>
                <a:spcPts val="0"/>
              </a:spcAft>
              <a:buNone/>
            </a:pPr>
            <a:r>
              <a:rPr b="1" i="1" lang="ru" sz="1800">
                <a:solidFill>
                  <a:schemeClr val="lt2"/>
                </a:solidFill>
                <a:latin typeface="Arial"/>
                <a:ea typeface="Arial"/>
                <a:cs typeface="Arial"/>
                <a:sym typeface="Arial"/>
              </a:rPr>
              <a:t>-  молодых  ученых  Института</a:t>
            </a:r>
            <a:endParaRPr b="1" i="1" sz="1800">
              <a:solidFill>
                <a:schemeClr val="lt2"/>
              </a:solidFill>
              <a:latin typeface="Arial"/>
              <a:ea typeface="Arial"/>
              <a:cs typeface="Arial"/>
              <a:sym typeface="Arial"/>
            </a:endParaRPr>
          </a:p>
          <a:p>
            <a:pPr indent="0" lvl="0" marL="0" rtl="0" algn="l">
              <a:spcBef>
                <a:spcPts val="1200"/>
              </a:spcBef>
              <a:spcAft>
                <a:spcPts val="0"/>
              </a:spcAft>
              <a:buNone/>
            </a:pPr>
            <a:r>
              <a:rPr b="1" i="1" lang="ru" sz="1800">
                <a:solidFill>
                  <a:schemeClr val="lt2"/>
                </a:solidFill>
                <a:latin typeface="Arial"/>
                <a:ea typeface="Arial"/>
                <a:cs typeface="Arial"/>
                <a:sym typeface="Arial"/>
              </a:rPr>
              <a:t>-  заведующих лабораторий и руководителей подразделений</a:t>
            </a:r>
            <a:endParaRPr b="1" i="1" sz="1800">
              <a:solidFill>
                <a:schemeClr val="lt2"/>
              </a:solidFill>
              <a:latin typeface="Arial"/>
              <a:ea typeface="Arial"/>
              <a:cs typeface="Arial"/>
              <a:sym typeface="Arial"/>
            </a:endParaRPr>
          </a:p>
          <a:p>
            <a:pPr indent="0" lvl="0" marL="0" rtl="0" algn="l">
              <a:spcBef>
                <a:spcPts val="1200"/>
              </a:spcBef>
              <a:spcAft>
                <a:spcPts val="0"/>
              </a:spcAft>
              <a:buNone/>
            </a:pPr>
            <a:r>
              <a:rPr b="1" i="1" lang="ru" sz="1800">
                <a:solidFill>
                  <a:schemeClr val="lt2"/>
                </a:solidFill>
                <a:latin typeface="Arial"/>
                <a:ea typeface="Arial"/>
                <a:cs typeface="Arial"/>
                <a:sym typeface="Arial"/>
              </a:rPr>
              <a:t>-  дирекции Института</a:t>
            </a:r>
            <a:endParaRPr b="1" i="1" sz="1800">
              <a:solidFill>
                <a:schemeClr val="lt2"/>
              </a:solidFill>
              <a:latin typeface="Arial"/>
              <a:ea typeface="Arial"/>
              <a:cs typeface="Arial"/>
              <a:sym typeface="Arial"/>
            </a:endParaRPr>
          </a:p>
          <a:p>
            <a:pPr indent="0" lvl="0" marL="0" rtl="0" algn="l">
              <a:spcBef>
                <a:spcPts val="1200"/>
              </a:spcBef>
              <a:spcAft>
                <a:spcPts val="0"/>
              </a:spcAft>
              <a:buNone/>
            </a:pPr>
            <a:r>
              <a:t/>
            </a:r>
            <a:endParaRPr sz="1800">
              <a:solidFill>
                <a:schemeClr val="lt2"/>
              </a:solidFill>
              <a:latin typeface="Calibri"/>
              <a:ea typeface="Calibri"/>
              <a:cs typeface="Calibri"/>
              <a:sym typeface="Calibri"/>
            </a:endParaRPr>
          </a:p>
          <a:p>
            <a:pPr indent="0" lvl="0" marL="0" rtl="0" algn="l">
              <a:lnSpc>
                <a:spcPct val="100000"/>
              </a:lnSpc>
              <a:spcBef>
                <a:spcPts val="1200"/>
              </a:spcBef>
              <a:spcAft>
                <a:spcPts val="0"/>
              </a:spcAft>
              <a:buNone/>
            </a:pPr>
            <a:r>
              <a:rPr b="1" lang="ru" sz="1800">
                <a:solidFill>
                  <a:schemeClr val="lt2"/>
                </a:solidFill>
                <a:latin typeface="Arial"/>
                <a:ea typeface="Arial"/>
                <a:cs typeface="Arial"/>
                <a:sym typeface="Arial"/>
              </a:rPr>
              <a:t> ! Возможно обучение   </a:t>
            </a:r>
            <a:endParaRPr b="1" sz="1800">
              <a:solidFill>
                <a:schemeClr val="lt2"/>
              </a:solidFill>
              <a:latin typeface="Arial"/>
              <a:ea typeface="Arial"/>
              <a:cs typeface="Arial"/>
              <a:sym typeface="Arial"/>
            </a:endParaRPr>
          </a:p>
          <a:p>
            <a:pPr indent="0" lvl="0" marL="0" rtl="0" algn="l">
              <a:lnSpc>
                <a:spcPct val="100000"/>
              </a:lnSpc>
              <a:spcBef>
                <a:spcPts val="0"/>
              </a:spcBef>
              <a:spcAft>
                <a:spcPts val="0"/>
              </a:spcAft>
              <a:buNone/>
            </a:pPr>
            <a:r>
              <a:rPr b="1" lang="ru" sz="1800">
                <a:solidFill>
                  <a:schemeClr val="lt2"/>
                </a:solidFill>
                <a:latin typeface="Arial"/>
                <a:ea typeface="Arial"/>
                <a:cs typeface="Arial"/>
                <a:sym typeface="Arial"/>
              </a:rPr>
              <a:t>(с привлечением стороннего инструктора)</a:t>
            </a:r>
            <a:endParaRPr b="1" sz="1800">
              <a:solidFill>
                <a:schemeClr val="lt2"/>
              </a:solidFill>
              <a:latin typeface="Arial"/>
              <a:ea typeface="Arial"/>
              <a:cs typeface="Arial"/>
              <a:sym typeface="Arial"/>
            </a:endParaRPr>
          </a:p>
          <a:p>
            <a:pPr indent="0" lvl="0" marL="0" rtl="0" algn="l">
              <a:spcBef>
                <a:spcPts val="1200"/>
              </a:spcBef>
              <a:spcAft>
                <a:spcPts val="0"/>
              </a:spcAft>
              <a:buNone/>
            </a:pPr>
            <a:r>
              <a:t/>
            </a:r>
            <a:endParaRPr b="1" i="1" sz="1800">
              <a:solidFill>
                <a:schemeClr val="lt2"/>
              </a:solidFill>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t/>
            </a:r>
            <a:endParaRPr b="1" sz="1800">
              <a:latin typeface="Lora"/>
              <a:ea typeface="Lora"/>
              <a:cs typeface="Lora"/>
              <a:sym typeface="Lora"/>
            </a:endParaRPr>
          </a:p>
        </p:txBody>
      </p:sp>
      <p:sp>
        <p:nvSpPr>
          <p:cNvPr id="595" name="Google Shape;595;p70"/>
          <p:cNvSpPr txBox="1"/>
          <p:nvPr>
            <p:ph idx="12" type="sldNum"/>
          </p:nvPr>
        </p:nvSpPr>
        <p:spPr>
          <a:xfrm>
            <a:off x="8472458" y="48156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596" name="Google Shape;596;p70"/>
          <p:cNvPicPr preferRelativeResize="0"/>
          <p:nvPr/>
        </p:nvPicPr>
        <p:blipFill>
          <a:blip r:embed="rId3">
            <a:alphaModFix/>
          </a:blip>
          <a:stretch>
            <a:fillRect/>
          </a:stretch>
        </p:blipFill>
        <p:spPr>
          <a:xfrm>
            <a:off x="82325" y="1604575"/>
            <a:ext cx="3801600" cy="27276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1"/>
          <p:cNvSpPr txBox="1"/>
          <p:nvPr>
            <p:ph type="ctrTitle"/>
          </p:nvPr>
        </p:nvSpPr>
        <p:spPr>
          <a:xfrm>
            <a:off x="2990925" y="1733550"/>
            <a:ext cx="3389700" cy="11748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168DBA"/>
              </a:buClr>
              <a:buSzPts val="4100"/>
              <a:buFont typeface="Century Gothic"/>
              <a:buNone/>
            </a:pPr>
            <a:r>
              <a:rPr lang="ru" sz="5200"/>
              <a:t>Йога клуб</a:t>
            </a:r>
            <a:endParaRPr sz="5200"/>
          </a:p>
        </p:txBody>
      </p:sp>
      <p:sp>
        <p:nvSpPr>
          <p:cNvPr id="602" name="Google Shape;602;p71"/>
          <p:cNvSpPr txBox="1"/>
          <p:nvPr>
            <p:ph idx="1" type="subTitle"/>
          </p:nvPr>
        </p:nvSpPr>
        <p:spPr>
          <a:xfrm>
            <a:off x="3570050" y="4264375"/>
            <a:ext cx="3389700" cy="5541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SzPts val="1400"/>
              <a:buNone/>
            </a:pPr>
            <a:r>
              <a:rPr lang="ru" sz="1400">
                <a:solidFill>
                  <a:schemeClr val="lt1"/>
                </a:solidFill>
              </a:rPr>
              <a:t>Кокунько Юлия Георгиевна</a:t>
            </a:r>
            <a:endParaRPr sz="1400">
              <a:solidFill>
                <a:schemeClr val="lt1"/>
              </a:solidFill>
            </a:endParaRPr>
          </a:p>
          <a:p>
            <a:pPr indent="0" lvl="0" marL="0" rtl="0" algn="ctr">
              <a:lnSpc>
                <a:spcPct val="115000"/>
              </a:lnSpc>
              <a:spcBef>
                <a:spcPts val="0"/>
              </a:spcBef>
              <a:spcAft>
                <a:spcPts val="0"/>
              </a:spcAft>
              <a:buSzPts val="1400"/>
              <a:buNone/>
            </a:pPr>
            <a:r>
              <a:rPr lang="ru" sz="1400">
                <a:solidFill>
                  <a:schemeClr val="lt1"/>
                </a:solidFill>
              </a:rPr>
              <a:t>младший научный сотрудник</a:t>
            </a:r>
            <a:endParaRPr sz="1400">
              <a:solidFill>
                <a:schemeClr val="lt1"/>
              </a:solidFill>
            </a:endParaRPr>
          </a:p>
          <a:p>
            <a:pPr indent="0" lvl="0" marL="0" rtl="0" algn="ctr">
              <a:lnSpc>
                <a:spcPct val="115000"/>
              </a:lnSpc>
              <a:spcBef>
                <a:spcPts val="0"/>
              </a:spcBef>
              <a:spcAft>
                <a:spcPts val="0"/>
              </a:spcAft>
              <a:buSzPts val="1400"/>
              <a:buNone/>
            </a:pPr>
            <a:r>
              <a:rPr lang="ru" sz="1400">
                <a:solidFill>
                  <a:schemeClr val="lt1"/>
                </a:solidFill>
              </a:rPr>
              <a:t>Лаборатория №37</a:t>
            </a:r>
            <a:endParaRPr sz="1400">
              <a:solidFill>
                <a:schemeClr val="lt1"/>
              </a:solidFill>
            </a:endParaRPr>
          </a:p>
          <a:p>
            <a:pPr indent="0" lvl="0" marL="0" rtl="0" algn="ctr">
              <a:lnSpc>
                <a:spcPct val="115000"/>
              </a:lnSpc>
              <a:spcBef>
                <a:spcPts val="0"/>
              </a:spcBef>
              <a:spcAft>
                <a:spcPts val="0"/>
              </a:spcAft>
              <a:buSzPts val="1400"/>
              <a:buNone/>
            </a:pPr>
            <a:r>
              <a:t/>
            </a:r>
            <a:endParaRPr sz="1400">
              <a:solidFill>
                <a:schemeClr val="lt1"/>
              </a:solidFill>
            </a:endParaRPr>
          </a:p>
        </p:txBody>
      </p:sp>
      <p:pic>
        <p:nvPicPr>
          <p:cNvPr id="603" name="Google Shape;603;p71"/>
          <p:cNvPicPr preferRelativeResize="0"/>
          <p:nvPr/>
        </p:nvPicPr>
        <p:blipFill rotWithShape="1">
          <a:blip r:embed="rId3">
            <a:alphaModFix/>
          </a:blip>
          <a:srcRect b="0" l="0" r="0" t="0"/>
          <a:stretch/>
        </p:blipFill>
        <p:spPr>
          <a:xfrm>
            <a:off x="6380559" y="221400"/>
            <a:ext cx="2734866" cy="1017282"/>
          </a:xfrm>
          <a:prstGeom prst="rect">
            <a:avLst/>
          </a:prstGeom>
          <a:noFill/>
          <a:ln>
            <a:noFill/>
          </a:ln>
        </p:spPr>
      </p:pic>
      <p:sp>
        <p:nvSpPr>
          <p:cNvPr id="604" name="Google Shape;604;p71"/>
          <p:cNvSpPr txBox="1"/>
          <p:nvPr/>
        </p:nvSpPr>
        <p:spPr>
          <a:xfrm>
            <a:off x="6755250" y="4208875"/>
            <a:ext cx="21660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300">
                <a:solidFill>
                  <a:srgbClr val="2892FF"/>
                </a:solidFill>
                <a:latin typeface="Roboto"/>
                <a:ea typeface="Roboto"/>
                <a:cs typeface="Roboto"/>
                <a:sym typeface="Roboto"/>
              </a:rPr>
              <a:t>КОНТАКТЫ</a:t>
            </a:r>
            <a:endParaRPr sz="1300">
              <a:solidFill>
                <a:srgbClr val="2892FF"/>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тел.1577</a:t>
            </a:r>
            <a:endParaRPr sz="1300">
              <a:solidFill>
                <a:schemeClr val="lt1"/>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chemeClr val="lt1"/>
                </a:solidFill>
                <a:latin typeface="Roboto"/>
                <a:ea typeface="Roboto"/>
                <a:cs typeface="Roboto"/>
                <a:sym typeface="Roboto"/>
              </a:rPr>
              <a:t>juliakokunko@gmail.com</a:t>
            </a:r>
            <a:endParaRPr sz="1300">
              <a:solidFill>
                <a:schemeClr val="lt1"/>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72"/>
          <p:cNvSpPr txBox="1"/>
          <p:nvPr>
            <p:ph type="title"/>
          </p:nvPr>
        </p:nvSpPr>
        <p:spPr>
          <a:xfrm>
            <a:off x="1944694" y="468083"/>
            <a:ext cx="6683765" cy="960668"/>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rgbClr val="168DBA"/>
              </a:buClr>
              <a:buSzPts val="2700"/>
              <a:buFont typeface="Century Gothic"/>
              <a:buNone/>
            </a:pPr>
            <a:r>
              <a:rPr lang="ru" sz="2400"/>
              <a:t>Почему йога клуб ?</a:t>
            </a:r>
            <a:endParaRPr sz="2400"/>
          </a:p>
        </p:txBody>
      </p:sp>
      <p:sp>
        <p:nvSpPr>
          <p:cNvPr id="610" name="Google Shape;610;p72"/>
          <p:cNvSpPr txBox="1"/>
          <p:nvPr>
            <p:ph idx="1" type="body"/>
          </p:nvPr>
        </p:nvSpPr>
        <p:spPr>
          <a:xfrm>
            <a:off x="1157824" y="1428738"/>
            <a:ext cx="3101700" cy="1928700"/>
          </a:xfrm>
          <a:prstGeom prst="rect">
            <a:avLst/>
          </a:prstGeom>
          <a:noFill/>
          <a:ln>
            <a:noFill/>
          </a:ln>
        </p:spPr>
        <p:txBody>
          <a:bodyPr anchorCtr="0" anchor="t" bIns="34275" lIns="68575" spcFirstLastPara="1" rIns="68575" wrap="square" tIns="34275">
            <a:normAutofit/>
          </a:bodyPr>
          <a:lstStyle/>
          <a:p>
            <a:pPr indent="0" lvl="0" marL="0" rtl="0" algn="just">
              <a:spcBef>
                <a:spcPts val="0"/>
              </a:spcBef>
              <a:spcAft>
                <a:spcPts val="0"/>
              </a:spcAft>
              <a:buSzPts val="1400"/>
              <a:buNone/>
            </a:pPr>
            <a:r>
              <a:rPr lang="ru" sz="1200"/>
              <a:t>Йога, пожалуй, единственный вид активности, успехи в котором не зависят от веса, возраста и особенностей телосложения. </a:t>
            </a:r>
            <a:endParaRPr sz="1200"/>
          </a:p>
          <a:p>
            <a:pPr indent="0" lvl="0" marL="0" rtl="0" algn="just">
              <a:spcBef>
                <a:spcPts val="800"/>
              </a:spcBef>
              <a:spcAft>
                <a:spcPts val="0"/>
              </a:spcAft>
              <a:buSzPts val="1400"/>
              <a:buNone/>
            </a:pPr>
            <a:r>
              <a:rPr lang="ru" sz="1200"/>
              <a:t>Добиться хороших результатов может каждый, независимо от уровня подготовки или иных факторов.</a:t>
            </a:r>
            <a:endParaRPr sz="1200"/>
          </a:p>
        </p:txBody>
      </p:sp>
      <p:pic>
        <p:nvPicPr>
          <p:cNvPr id="611" name="Google Shape;611;p72"/>
          <p:cNvPicPr preferRelativeResize="0"/>
          <p:nvPr/>
        </p:nvPicPr>
        <p:blipFill rotWithShape="1">
          <a:blip r:embed="rId3">
            <a:alphaModFix/>
          </a:blip>
          <a:srcRect b="0" l="0" r="0" t="0"/>
          <a:stretch/>
        </p:blipFill>
        <p:spPr>
          <a:xfrm>
            <a:off x="4331093" y="1653506"/>
            <a:ext cx="3429000" cy="3429000"/>
          </a:xfrm>
          <a:prstGeom prst="rect">
            <a:avLst/>
          </a:prstGeom>
          <a:noFill/>
          <a:ln>
            <a:noFill/>
          </a:ln>
        </p:spPr>
      </p:pic>
      <p:pic>
        <p:nvPicPr>
          <p:cNvPr id="612" name="Google Shape;612;p72"/>
          <p:cNvPicPr preferRelativeResize="0"/>
          <p:nvPr/>
        </p:nvPicPr>
        <p:blipFill rotWithShape="1">
          <a:blip r:embed="rId4">
            <a:alphaModFix/>
          </a:blip>
          <a:srcRect b="0" l="0" r="0" t="0"/>
          <a:stretch/>
        </p:blipFill>
        <p:spPr>
          <a:xfrm>
            <a:off x="6439067" y="332351"/>
            <a:ext cx="2189392" cy="2189393"/>
          </a:xfrm>
          <a:prstGeom prst="rect">
            <a:avLst/>
          </a:prstGeom>
          <a:noFill/>
          <a:ln>
            <a:noFill/>
          </a:ln>
        </p:spPr>
      </p:pic>
      <p:sp>
        <p:nvSpPr>
          <p:cNvPr id="613" name="Google Shape;613;p72"/>
          <p:cNvSpPr txBox="1"/>
          <p:nvPr/>
        </p:nvSpPr>
        <p:spPr>
          <a:xfrm>
            <a:off x="1059368" y="3686175"/>
            <a:ext cx="3581566" cy="1185863"/>
          </a:xfrm>
          <a:prstGeom prst="rect">
            <a:avLst/>
          </a:prstGeom>
          <a:noFill/>
          <a:ln>
            <a:noFill/>
          </a:ln>
        </p:spPr>
        <p:txBody>
          <a:bodyPr anchorCtr="0" anchor="t" bIns="34275" lIns="68575" spcFirstLastPara="1" rIns="68575" wrap="square" tIns="34275">
            <a:normAutofit/>
          </a:bodyPr>
          <a:lstStyle/>
          <a:p>
            <a:pPr indent="0" lvl="0" marL="0" marR="0" rtl="0" algn="just">
              <a:spcBef>
                <a:spcPts val="0"/>
              </a:spcBef>
              <a:spcAft>
                <a:spcPts val="0"/>
              </a:spcAft>
              <a:buClr>
                <a:schemeClr val="accent1"/>
              </a:buClr>
              <a:buSzPts val="1400"/>
              <a:buFont typeface="Noto Sans Symbols"/>
              <a:buNone/>
            </a:pPr>
            <a:r>
              <a:rPr b="0" i="0" lang="ru" sz="1400" u="none" cap="none" strike="noStrike">
                <a:solidFill>
                  <a:srgbClr val="3F3F3F"/>
                </a:solidFill>
                <a:latin typeface="Century Gothic"/>
                <a:ea typeface="Century Gothic"/>
                <a:cs typeface="Century Gothic"/>
                <a:sym typeface="Century Gothic"/>
              </a:rPr>
              <a:t>Йога помогает укрепить разные группы мышц, развивает гибкость и баланс, помогает избавиться от стресса и улучшить концентрацию.</a:t>
            </a:r>
            <a:endParaRPr sz="1100"/>
          </a:p>
        </p:txBody>
      </p:sp>
      <p:pic>
        <p:nvPicPr>
          <p:cNvPr id="614" name="Google Shape;614;p72"/>
          <p:cNvPicPr preferRelativeResize="0"/>
          <p:nvPr/>
        </p:nvPicPr>
        <p:blipFill rotWithShape="1">
          <a:blip r:embed="rId5">
            <a:alphaModFix/>
          </a:blip>
          <a:srcRect b="0" l="0" r="0" t="0"/>
          <a:stretch/>
        </p:blipFill>
        <p:spPr>
          <a:xfrm>
            <a:off x="6936283" y="2746500"/>
            <a:ext cx="2129432" cy="1806469"/>
          </a:xfrm>
          <a:prstGeom prst="rect">
            <a:avLst/>
          </a:prstGeom>
          <a:noFill/>
          <a:ln>
            <a:noFill/>
          </a:ln>
        </p:spPr>
      </p:pic>
      <p:sp>
        <p:nvSpPr>
          <p:cNvPr id="615" name="Google Shape;615;p72"/>
          <p:cNvSpPr txBox="1"/>
          <p:nvPr>
            <p:ph idx="12" type="sldNum"/>
          </p:nvPr>
        </p:nvSpPr>
        <p:spPr>
          <a:xfrm>
            <a:off x="398859" y="590837"/>
            <a:ext cx="5847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ru"/>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3"/>
          <p:cNvSpPr txBox="1"/>
          <p:nvPr>
            <p:ph type="title"/>
          </p:nvPr>
        </p:nvSpPr>
        <p:spPr>
          <a:xfrm>
            <a:off x="1944694" y="468083"/>
            <a:ext cx="6683765" cy="960668"/>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rgbClr val="168DBA"/>
              </a:buClr>
              <a:buSzPts val="2700"/>
              <a:buFont typeface="Century Gothic"/>
              <a:buNone/>
            </a:pPr>
            <a:r>
              <a:rPr lang="ru" sz="2400"/>
              <a:t>Зал. Инвентарь</a:t>
            </a:r>
            <a:endParaRPr sz="2400"/>
          </a:p>
        </p:txBody>
      </p:sp>
      <p:sp>
        <p:nvSpPr>
          <p:cNvPr id="621" name="Google Shape;621;p73"/>
          <p:cNvSpPr txBox="1"/>
          <p:nvPr>
            <p:ph idx="1" type="body"/>
          </p:nvPr>
        </p:nvSpPr>
        <p:spPr>
          <a:xfrm>
            <a:off x="1941909" y="850342"/>
            <a:ext cx="6686700" cy="2833200"/>
          </a:xfrm>
          <a:prstGeom prst="rect">
            <a:avLst/>
          </a:prstGeom>
          <a:noFill/>
          <a:ln>
            <a:noFill/>
          </a:ln>
        </p:spPr>
        <p:txBody>
          <a:bodyPr anchorCtr="0" anchor="t" bIns="34275" lIns="68575" spcFirstLastPara="1" rIns="68575" wrap="square" tIns="34275">
            <a:normAutofit/>
          </a:bodyPr>
          <a:lstStyle/>
          <a:p>
            <a:pPr indent="-165100" lvl="0" marL="254000" rtl="0" algn="l">
              <a:spcBef>
                <a:spcPts val="0"/>
              </a:spcBef>
              <a:spcAft>
                <a:spcPts val="0"/>
              </a:spcAft>
              <a:buSzPts val="1400"/>
              <a:buNone/>
            </a:pPr>
            <a:r>
              <a:t/>
            </a:r>
            <a:endParaRPr sz="1100"/>
          </a:p>
          <a:p>
            <a:pPr indent="-254000" lvl="0" marL="254000" rtl="0" algn="l">
              <a:spcBef>
                <a:spcPts val="800"/>
              </a:spcBef>
              <a:spcAft>
                <a:spcPts val="0"/>
              </a:spcAft>
              <a:buSzPts val="1400"/>
              <a:buChar char="●"/>
            </a:pPr>
            <a:r>
              <a:rPr lang="ru" sz="1100"/>
              <a:t>Зал с зеркалами - ЛПК </a:t>
            </a:r>
            <a:r>
              <a:rPr lang="ru"/>
              <a:t>600.14</a:t>
            </a:r>
            <a:endParaRPr sz="1100"/>
          </a:p>
          <a:p>
            <a:pPr indent="-254000" lvl="0" marL="254000" rtl="0" algn="l">
              <a:spcBef>
                <a:spcPts val="800"/>
              </a:spcBef>
              <a:spcAft>
                <a:spcPts val="0"/>
              </a:spcAft>
              <a:buSzPts val="1400"/>
              <a:buChar char="●"/>
            </a:pPr>
            <a:r>
              <a:rPr lang="ru" sz="1100"/>
              <a:t>Коврик йогамат (уже есть)</a:t>
            </a:r>
            <a:endParaRPr sz="1100"/>
          </a:p>
          <a:p>
            <a:pPr indent="-254000" lvl="0" marL="254000" rtl="0" algn="l">
              <a:spcBef>
                <a:spcPts val="800"/>
              </a:spcBef>
              <a:spcAft>
                <a:spcPts val="0"/>
              </a:spcAft>
              <a:buSzPts val="1400"/>
              <a:buChar char="●"/>
            </a:pPr>
            <a:r>
              <a:rPr lang="ru" sz="1100"/>
              <a:t>Ремни</a:t>
            </a:r>
            <a:endParaRPr sz="1100"/>
          </a:p>
          <a:p>
            <a:pPr indent="-254000" lvl="0" marL="254000" rtl="0" algn="l">
              <a:spcBef>
                <a:spcPts val="800"/>
              </a:spcBef>
              <a:spcAft>
                <a:spcPts val="0"/>
              </a:spcAft>
              <a:buSzPts val="1400"/>
              <a:buChar char="●"/>
            </a:pPr>
            <a:r>
              <a:rPr lang="ru" sz="1100"/>
              <a:t>Опорные блоки (кирпичи) (уже есть)</a:t>
            </a:r>
            <a:endParaRPr sz="1100"/>
          </a:p>
          <a:p>
            <a:pPr indent="-254000" lvl="0" marL="254000" rtl="0" algn="l">
              <a:spcBef>
                <a:spcPts val="800"/>
              </a:spcBef>
              <a:spcAft>
                <a:spcPts val="0"/>
              </a:spcAft>
              <a:buSzPts val="1400"/>
              <a:buChar char="●"/>
            </a:pPr>
            <a:r>
              <a:rPr lang="ru" sz="1100"/>
              <a:t>Болстеры (валики)</a:t>
            </a:r>
            <a:endParaRPr sz="1100"/>
          </a:p>
          <a:p>
            <a:pPr indent="-254000" lvl="0" marL="254000" rtl="0" algn="l">
              <a:spcBef>
                <a:spcPts val="800"/>
              </a:spcBef>
              <a:spcAft>
                <a:spcPts val="0"/>
              </a:spcAft>
              <a:buSzPts val="1400"/>
              <a:buChar char="●"/>
            </a:pPr>
            <a:r>
              <a:rPr lang="ru" sz="1100"/>
              <a:t>Пледы</a:t>
            </a:r>
            <a:endParaRPr sz="1100"/>
          </a:p>
        </p:txBody>
      </p:sp>
      <p:pic>
        <p:nvPicPr>
          <p:cNvPr id="622" name="Google Shape;622;p73"/>
          <p:cNvPicPr preferRelativeResize="0"/>
          <p:nvPr/>
        </p:nvPicPr>
        <p:blipFill rotWithShape="1">
          <a:blip r:embed="rId3">
            <a:alphaModFix/>
          </a:blip>
          <a:srcRect b="0" l="0" r="0" t="0"/>
          <a:stretch/>
        </p:blipFill>
        <p:spPr>
          <a:xfrm>
            <a:off x="4838782" y="433808"/>
            <a:ext cx="4014439" cy="2007220"/>
          </a:xfrm>
          <a:prstGeom prst="rect">
            <a:avLst/>
          </a:prstGeom>
          <a:noFill/>
          <a:ln>
            <a:noFill/>
          </a:ln>
        </p:spPr>
      </p:pic>
      <p:pic>
        <p:nvPicPr>
          <p:cNvPr id="623" name="Google Shape;623;p73"/>
          <p:cNvPicPr preferRelativeResize="0"/>
          <p:nvPr/>
        </p:nvPicPr>
        <p:blipFill rotWithShape="1">
          <a:blip r:embed="rId4">
            <a:alphaModFix/>
          </a:blip>
          <a:srcRect b="0" l="0" r="0" t="0"/>
          <a:stretch/>
        </p:blipFill>
        <p:spPr>
          <a:xfrm>
            <a:off x="1438195" y="2115809"/>
            <a:ext cx="2867025" cy="2867025"/>
          </a:xfrm>
          <a:prstGeom prst="rect">
            <a:avLst/>
          </a:prstGeom>
          <a:noFill/>
          <a:ln>
            <a:noFill/>
          </a:ln>
        </p:spPr>
      </p:pic>
      <p:pic>
        <p:nvPicPr>
          <p:cNvPr id="624" name="Google Shape;624;p73"/>
          <p:cNvPicPr preferRelativeResize="0"/>
          <p:nvPr/>
        </p:nvPicPr>
        <p:blipFill rotWithShape="1">
          <a:blip r:embed="rId5">
            <a:alphaModFix/>
          </a:blip>
          <a:srcRect b="0" l="0" r="0" t="0"/>
          <a:stretch/>
        </p:blipFill>
        <p:spPr>
          <a:xfrm>
            <a:off x="4572000" y="2869661"/>
            <a:ext cx="3210843" cy="1805756"/>
          </a:xfrm>
          <a:prstGeom prst="rect">
            <a:avLst/>
          </a:prstGeom>
          <a:noFill/>
          <a:ln>
            <a:noFill/>
          </a:ln>
        </p:spPr>
      </p:pic>
      <p:sp>
        <p:nvSpPr>
          <p:cNvPr id="625" name="Google Shape;625;p73"/>
          <p:cNvSpPr txBox="1"/>
          <p:nvPr>
            <p:ph idx="12" type="sldNum"/>
          </p:nvPr>
        </p:nvSpPr>
        <p:spPr>
          <a:xfrm>
            <a:off x="398859" y="590837"/>
            <a:ext cx="5847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ru"/>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74"/>
          <p:cNvSpPr txBox="1"/>
          <p:nvPr>
            <p:ph type="title"/>
          </p:nvPr>
        </p:nvSpPr>
        <p:spPr>
          <a:xfrm>
            <a:off x="1944694" y="468083"/>
            <a:ext cx="6683765" cy="960668"/>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rgbClr val="168DBA"/>
              </a:buClr>
              <a:buSzPts val="2700"/>
              <a:buFont typeface="Century Gothic"/>
              <a:buNone/>
            </a:pPr>
            <a:r>
              <a:rPr lang="ru" sz="2400"/>
              <a:t>Обратная связь</a:t>
            </a:r>
            <a:endParaRPr sz="2400"/>
          </a:p>
        </p:txBody>
      </p:sp>
      <p:sp>
        <p:nvSpPr>
          <p:cNvPr id="631" name="Google Shape;631;p74"/>
          <p:cNvSpPr txBox="1"/>
          <p:nvPr>
            <p:ph idx="1" type="body"/>
          </p:nvPr>
        </p:nvSpPr>
        <p:spPr>
          <a:xfrm>
            <a:off x="1009850" y="1565675"/>
            <a:ext cx="6686700" cy="2794800"/>
          </a:xfrm>
          <a:prstGeom prst="rect">
            <a:avLst/>
          </a:prstGeom>
          <a:noFill/>
          <a:ln>
            <a:noFill/>
          </a:ln>
        </p:spPr>
        <p:txBody>
          <a:bodyPr anchorCtr="0" anchor="t" bIns="34275" lIns="68575" spcFirstLastPara="1" rIns="68575" wrap="square" tIns="34275">
            <a:noAutofit/>
          </a:bodyPr>
          <a:lstStyle/>
          <a:p>
            <a:pPr indent="-266700" lvl="0" marL="254000" rtl="0" algn="l">
              <a:lnSpc>
                <a:spcPct val="105000"/>
              </a:lnSpc>
              <a:spcBef>
                <a:spcPts val="0"/>
              </a:spcBef>
              <a:spcAft>
                <a:spcPts val="0"/>
              </a:spcAft>
              <a:buSzPts val="1600"/>
              <a:buChar char="●"/>
            </a:pPr>
            <a:r>
              <a:rPr lang="ru" sz="1300"/>
              <a:t> Телеграм-канал «Йога клуб. ИПУ РАН»</a:t>
            </a:r>
            <a:endParaRPr sz="1300"/>
          </a:p>
          <a:p>
            <a:pPr indent="0" lvl="0" marL="0" rtl="0" algn="l">
              <a:lnSpc>
                <a:spcPct val="105000"/>
              </a:lnSpc>
              <a:spcBef>
                <a:spcPts val="800"/>
              </a:spcBef>
              <a:spcAft>
                <a:spcPts val="0"/>
              </a:spcAft>
              <a:buSzPts val="1400"/>
              <a:buNone/>
            </a:pPr>
            <a:r>
              <a:rPr lang="ru" sz="1300"/>
              <a:t>	</a:t>
            </a:r>
            <a:r>
              <a:rPr lang="ru" sz="1300" u="sng">
                <a:solidFill>
                  <a:schemeClr val="hlink"/>
                </a:solidFill>
                <a:hlinkClick r:id="rId3"/>
              </a:rPr>
              <a:t>https://t.me/yoga_ipu</a:t>
            </a:r>
            <a:endParaRPr sz="1300"/>
          </a:p>
          <a:p>
            <a:pPr indent="0" lvl="0" marL="0" rtl="0" algn="l">
              <a:lnSpc>
                <a:spcPct val="105000"/>
              </a:lnSpc>
              <a:spcBef>
                <a:spcPts val="800"/>
              </a:spcBef>
              <a:spcAft>
                <a:spcPts val="0"/>
              </a:spcAft>
              <a:buSzPts val="1400"/>
              <a:buNone/>
            </a:pPr>
            <a:r>
              <a:t/>
            </a:r>
            <a:endParaRPr sz="1300"/>
          </a:p>
          <a:p>
            <a:pPr indent="0" lvl="0" marL="0" rtl="0" algn="l">
              <a:lnSpc>
                <a:spcPct val="105000"/>
              </a:lnSpc>
              <a:spcBef>
                <a:spcPts val="800"/>
              </a:spcBef>
              <a:spcAft>
                <a:spcPts val="0"/>
              </a:spcAft>
              <a:buSzPts val="1400"/>
              <a:buNone/>
            </a:pPr>
            <a:r>
              <a:t/>
            </a:r>
            <a:endParaRPr sz="1300"/>
          </a:p>
          <a:p>
            <a:pPr indent="0" lvl="0" marL="0" rtl="0" algn="l">
              <a:lnSpc>
                <a:spcPct val="105000"/>
              </a:lnSpc>
              <a:spcBef>
                <a:spcPts val="800"/>
              </a:spcBef>
              <a:spcAft>
                <a:spcPts val="0"/>
              </a:spcAft>
              <a:buSzPts val="1400"/>
              <a:buNone/>
            </a:pPr>
            <a:r>
              <a:rPr b="1" lang="ru" sz="1300"/>
              <a:t>Общая информация о клубе</a:t>
            </a:r>
            <a:endParaRPr b="1" sz="1300"/>
          </a:p>
          <a:p>
            <a:pPr indent="0" lvl="0" marL="0" rtl="0" algn="l">
              <a:lnSpc>
                <a:spcPct val="105000"/>
              </a:lnSpc>
              <a:spcBef>
                <a:spcPts val="800"/>
              </a:spcBef>
              <a:spcAft>
                <a:spcPts val="0"/>
              </a:spcAft>
              <a:buSzPts val="1400"/>
              <a:buNone/>
            </a:pPr>
            <a:r>
              <a:rPr b="1" lang="ru" sz="1300"/>
              <a:t>Основное расписание (будет составляться после                                           формирования группы)</a:t>
            </a:r>
            <a:endParaRPr b="1" sz="1300"/>
          </a:p>
          <a:p>
            <a:pPr indent="0" lvl="0" marL="0" rtl="0" algn="l">
              <a:lnSpc>
                <a:spcPct val="105000"/>
              </a:lnSpc>
              <a:spcBef>
                <a:spcPts val="800"/>
              </a:spcBef>
              <a:spcAft>
                <a:spcPts val="0"/>
              </a:spcAft>
              <a:buSzPts val="1400"/>
              <a:buNone/>
            </a:pPr>
            <a:r>
              <a:rPr b="1" lang="ru" sz="1300"/>
              <a:t>Контакт с тренером</a:t>
            </a:r>
            <a:endParaRPr b="1" sz="1300"/>
          </a:p>
          <a:p>
            <a:pPr indent="0" lvl="0" marL="0" rtl="0" algn="l">
              <a:lnSpc>
                <a:spcPct val="105000"/>
              </a:lnSpc>
              <a:spcBef>
                <a:spcPts val="800"/>
              </a:spcBef>
              <a:spcAft>
                <a:spcPts val="0"/>
              </a:spcAft>
              <a:buSzPts val="1400"/>
              <a:buNone/>
            </a:pPr>
            <a:r>
              <a:rPr b="1" lang="ru" sz="1300"/>
              <a:t>Изменения в занятиях и расписании</a:t>
            </a:r>
            <a:endParaRPr b="1" sz="1300"/>
          </a:p>
          <a:p>
            <a:pPr indent="0" lvl="0" marL="0" rtl="0" algn="l">
              <a:lnSpc>
                <a:spcPct val="105000"/>
              </a:lnSpc>
              <a:spcBef>
                <a:spcPts val="800"/>
              </a:spcBef>
              <a:spcAft>
                <a:spcPts val="0"/>
              </a:spcAft>
              <a:buSzPts val="1400"/>
              <a:buNone/>
            </a:pPr>
            <a:r>
              <a:t/>
            </a:r>
            <a:endParaRPr sz="1300"/>
          </a:p>
          <a:p>
            <a:pPr indent="0" lvl="0" marL="0" rtl="0" algn="l">
              <a:lnSpc>
                <a:spcPct val="105000"/>
              </a:lnSpc>
              <a:spcBef>
                <a:spcPts val="800"/>
              </a:spcBef>
              <a:spcAft>
                <a:spcPts val="0"/>
              </a:spcAft>
              <a:buSzPts val="1400"/>
              <a:buNone/>
            </a:pPr>
            <a:r>
              <a:t/>
            </a:r>
            <a:endParaRPr sz="1300"/>
          </a:p>
        </p:txBody>
      </p:sp>
      <p:pic>
        <p:nvPicPr>
          <p:cNvPr id="632" name="Google Shape;632;p74"/>
          <p:cNvPicPr preferRelativeResize="0"/>
          <p:nvPr/>
        </p:nvPicPr>
        <p:blipFill rotWithShape="1">
          <a:blip r:embed="rId4">
            <a:alphaModFix/>
          </a:blip>
          <a:srcRect b="0" l="0" r="0" t="0"/>
          <a:stretch/>
        </p:blipFill>
        <p:spPr>
          <a:xfrm>
            <a:off x="5471375" y="1726800"/>
            <a:ext cx="2986325" cy="2244325"/>
          </a:xfrm>
          <a:prstGeom prst="rect">
            <a:avLst/>
          </a:prstGeom>
          <a:noFill/>
          <a:ln>
            <a:noFill/>
          </a:ln>
        </p:spPr>
      </p:pic>
      <p:sp>
        <p:nvSpPr>
          <p:cNvPr id="633" name="Google Shape;633;p74"/>
          <p:cNvSpPr txBox="1"/>
          <p:nvPr>
            <p:ph idx="12" type="sldNum"/>
          </p:nvPr>
        </p:nvSpPr>
        <p:spPr>
          <a:xfrm>
            <a:off x="398859" y="590837"/>
            <a:ext cx="5847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ru"/>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7" name="Shape 637"/>
        <p:cNvGrpSpPr/>
        <p:nvPr/>
      </p:nvGrpSpPr>
      <p:grpSpPr>
        <a:xfrm>
          <a:off x="0" y="0"/>
          <a:ext cx="0" cy="0"/>
          <a:chOff x="0" y="0"/>
          <a:chExt cx="0" cy="0"/>
        </a:xfrm>
      </p:grpSpPr>
      <p:sp>
        <p:nvSpPr>
          <p:cNvPr id="638" name="Google Shape;638;p75"/>
          <p:cNvSpPr txBox="1"/>
          <p:nvPr>
            <p:ph type="ctrTitle"/>
          </p:nvPr>
        </p:nvSpPr>
        <p:spPr>
          <a:xfrm>
            <a:off x="1927860" y="1071087"/>
            <a:ext cx="5288280" cy="1207531"/>
          </a:xfrm>
          <a:prstGeom prst="rect">
            <a:avLst/>
          </a:prstGeom>
          <a:blipFill rotWithShape="1">
            <a:blip r:embed="rId4">
              <a:alphaModFix amt="55000"/>
            </a:blip>
            <a:tile algn="tl" flip="none" tx="0" sx="100000" ty="0" sy="100000"/>
          </a:blip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b="1" lang="ru"/>
              <a:t>Секция Кендо и Нагината</a:t>
            </a:r>
            <a:endParaRPr/>
          </a:p>
        </p:txBody>
      </p:sp>
      <p:sp>
        <p:nvSpPr>
          <p:cNvPr id="639" name="Google Shape;639;p75"/>
          <p:cNvSpPr txBox="1"/>
          <p:nvPr/>
        </p:nvSpPr>
        <p:spPr>
          <a:xfrm>
            <a:off x="2240280" y="3566160"/>
            <a:ext cx="4503300" cy="1177500"/>
          </a:xfrm>
          <a:prstGeom prst="rect">
            <a:avLst/>
          </a:prstGeom>
          <a:blipFill rotWithShape="1">
            <a:blip r:embed="rId4">
              <a:alphaModFix/>
            </a:blip>
            <a:tile algn="tl" flip="none" tx="0" sx="100000" ty="0" sy="100000"/>
          </a:blip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ru" sz="1800" u="none" cap="none" strike="noStrike">
                <a:solidFill>
                  <a:schemeClr val="dk1"/>
                </a:solidFill>
                <a:latin typeface="Calibri"/>
                <a:ea typeface="Calibri"/>
                <a:cs typeface="Calibri"/>
                <a:sym typeface="Calibri"/>
              </a:rPr>
              <a:t>Рыжов М</a:t>
            </a:r>
            <a:r>
              <a:rPr lang="ru" sz="1800">
                <a:solidFill>
                  <a:schemeClr val="dk1"/>
                </a:solidFill>
                <a:latin typeface="Calibri"/>
                <a:ea typeface="Calibri"/>
                <a:cs typeface="Calibri"/>
                <a:sym typeface="Calibri"/>
              </a:rPr>
              <a:t>аксим Сергеевич</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ru" sz="1800">
                <a:solidFill>
                  <a:schemeClr val="dk1"/>
                </a:solidFill>
                <a:latin typeface="Calibri"/>
                <a:ea typeface="Calibri"/>
                <a:cs typeface="Calibri"/>
                <a:sym typeface="Calibri"/>
              </a:rPr>
              <a:t>младший научный сотрудник</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lang="ru" sz="1800">
                <a:solidFill>
                  <a:schemeClr val="dk1"/>
                </a:solidFill>
                <a:latin typeface="Calibri"/>
                <a:ea typeface="Calibri"/>
                <a:cs typeface="Calibri"/>
                <a:sym typeface="Calibri"/>
              </a:rPr>
              <a:t>Л</a:t>
            </a:r>
            <a:r>
              <a:rPr b="0" i="0" lang="ru" sz="1800" u="none" cap="none" strike="noStrike">
                <a:solidFill>
                  <a:schemeClr val="dk1"/>
                </a:solidFill>
                <a:latin typeface="Calibri"/>
                <a:ea typeface="Calibri"/>
                <a:cs typeface="Calibri"/>
                <a:sym typeface="Calibri"/>
              </a:rPr>
              <a:t>аб</a:t>
            </a:r>
            <a:r>
              <a:rPr lang="ru" sz="1800">
                <a:solidFill>
                  <a:schemeClr val="dk1"/>
                </a:solidFill>
                <a:latin typeface="Calibri"/>
                <a:ea typeface="Calibri"/>
                <a:cs typeface="Calibri"/>
                <a:sym typeface="Calibri"/>
              </a:rPr>
              <a:t>оратория</a:t>
            </a:r>
            <a:r>
              <a:rPr b="0" i="0" lang="ru" sz="1800" u="none" cap="none" strike="noStrike">
                <a:solidFill>
                  <a:schemeClr val="dk1"/>
                </a:solidFill>
                <a:latin typeface="Calibri"/>
                <a:ea typeface="Calibri"/>
                <a:cs typeface="Calibri"/>
                <a:sym typeface="Calibri"/>
              </a:rPr>
              <a:t> 38</a:t>
            </a:r>
            <a:endParaRPr b="0"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lang="ru" sz="1800">
                <a:solidFill>
                  <a:schemeClr val="dk1"/>
                </a:solidFill>
                <a:latin typeface="Calibri"/>
                <a:ea typeface="Calibri"/>
                <a:cs typeface="Calibri"/>
                <a:sym typeface="Calibri"/>
              </a:rPr>
              <a:t>maksim.ryzhov@frtk.ru, +79154863626</a:t>
            </a: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3" name="Shape 643"/>
        <p:cNvGrpSpPr/>
        <p:nvPr/>
      </p:nvGrpSpPr>
      <p:grpSpPr>
        <a:xfrm>
          <a:off x="0" y="0"/>
          <a:ext cx="0" cy="0"/>
          <a:chOff x="0" y="0"/>
          <a:chExt cx="0" cy="0"/>
        </a:xfrm>
      </p:grpSpPr>
      <p:sp>
        <p:nvSpPr>
          <p:cNvPr id="644" name="Google Shape;644;p76"/>
          <p:cNvSpPr txBox="1"/>
          <p:nvPr>
            <p:ph idx="1" type="subTitle"/>
          </p:nvPr>
        </p:nvSpPr>
        <p:spPr>
          <a:xfrm>
            <a:off x="1628600" y="120100"/>
            <a:ext cx="6178500" cy="720600"/>
          </a:xfrm>
          <a:prstGeom prst="rect">
            <a:avLst/>
          </a:prstGeom>
          <a:blipFill rotWithShape="1">
            <a:blip r:embed="rId4">
              <a:alphaModFix amt="75000"/>
            </a:blip>
            <a:tile algn="tl" flip="none" tx="0" sx="100000" ty="0" sy="100000"/>
          </a:blip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1800"/>
              <a:buNone/>
            </a:pPr>
            <a:r>
              <a:rPr b="1" lang="ru" sz="1400">
                <a:latin typeface="Calibri"/>
                <a:ea typeface="Calibri"/>
                <a:cs typeface="Calibri"/>
                <a:sym typeface="Calibri"/>
              </a:rPr>
              <a:t>Кендо</a:t>
            </a:r>
            <a:r>
              <a:rPr lang="ru" sz="1400">
                <a:latin typeface="Calibri"/>
                <a:ea typeface="Calibri"/>
                <a:cs typeface="Calibri"/>
                <a:sym typeface="Calibri"/>
              </a:rPr>
              <a:t> (яп. </a:t>
            </a:r>
            <a:r>
              <a:rPr i="0" lang="ru" sz="1400">
                <a:latin typeface="Calibri"/>
                <a:ea typeface="Calibri"/>
                <a:cs typeface="Calibri"/>
                <a:sym typeface="Calibri"/>
              </a:rPr>
              <a:t>剣道</a:t>
            </a:r>
            <a:r>
              <a:rPr lang="ru" sz="1400">
                <a:latin typeface="Calibri"/>
                <a:ea typeface="Calibri"/>
                <a:cs typeface="Calibri"/>
                <a:sym typeface="Calibri"/>
              </a:rPr>
              <a:t>, рус. </a:t>
            </a:r>
            <a:r>
              <a:rPr i="1" lang="ru" sz="1400">
                <a:latin typeface="Calibri"/>
                <a:ea typeface="Calibri"/>
                <a:cs typeface="Calibri"/>
                <a:sym typeface="Calibri"/>
              </a:rPr>
              <a:t>путь меча</a:t>
            </a:r>
            <a:r>
              <a:rPr lang="ru" sz="1400">
                <a:latin typeface="Calibri"/>
                <a:ea typeface="Calibri"/>
                <a:cs typeface="Calibri"/>
                <a:sym typeface="Calibri"/>
              </a:rPr>
              <a:t>) — современное японское боевое искусство фехтования на бамбуковых мечах. Ведёт свою историю от традиционных самурайских техник владения мечом, кендзюцу (яп. </a:t>
            </a:r>
            <a:r>
              <a:rPr i="0" lang="ru" sz="1400">
                <a:latin typeface="Calibri"/>
                <a:ea typeface="Calibri"/>
                <a:cs typeface="Calibri"/>
                <a:sym typeface="Calibri"/>
              </a:rPr>
              <a:t>剣術</a:t>
            </a:r>
            <a:r>
              <a:rPr lang="ru" sz="1400">
                <a:latin typeface="Calibri"/>
                <a:ea typeface="Calibri"/>
                <a:cs typeface="Calibri"/>
                <a:sym typeface="Calibri"/>
              </a:rPr>
              <a:t>).</a:t>
            </a:r>
            <a:endParaRPr sz="1400">
              <a:latin typeface="Calibri"/>
              <a:ea typeface="Calibri"/>
              <a:cs typeface="Calibri"/>
              <a:sym typeface="Calibri"/>
            </a:endParaRPr>
          </a:p>
        </p:txBody>
      </p:sp>
      <p:sp>
        <p:nvSpPr>
          <p:cNvPr id="645" name="Google Shape;645;p76"/>
          <p:cNvSpPr txBox="1"/>
          <p:nvPr/>
        </p:nvSpPr>
        <p:spPr>
          <a:xfrm flipH="1">
            <a:off x="4707725" y="1000500"/>
            <a:ext cx="3897300" cy="1762500"/>
          </a:xfrm>
          <a:prstGeom prst="rect">
            <a:avLst/>
          </a:prstGeom>
          <a:blipFill rotWithShape="1">
            <a:blip r:embed="rId4">
              <a:alphaModFix amt="58999"/>
            </a:blip>
            <a:tile algn="tl" flip="none" tx="0" sx="100000" ty="0" sy="100000"/>
          </a:blip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ru" sz="1200">
                <a:solidFill>
                  <a:schemeClr val="dk1"/>
                </a:solidFill>
                <a:latin typeface="Calibri"/>
                <a:ea typeface="Calibri"/>
                <a:cs typeface="Calibri"/>
                <a:sym typeface="Calibri"/>
              </a:rPr>
              <a:t>С реставрацией Мэйдзи (1868 год) европейское огнестрельное оружие вытеснило самурайский меч из обихода. Созданное в 1895 году Общество боевых добродетелей Большой Японии популяризировало фехтование мечом среди молодёжи, а 1920 году изменило разные названия фехтовальных техник на «кендо». Этот год полагается официальным годом рождения этого боевого искусства. </a:t>
            </a:r>
            <a:endParaRPr sz="9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646" name="Google Shape;646;p76"/>
          <p:cNvPicPr preferRelativeResize="0"/>
          <p:nvPr/>
        </p:nvPicPr>
        <p:blipFill rotWithShape="1">
          <a:blip r:embed="rId5">
            <a:alphaModFix/>
          </a:blip>
          <a:srcRect b="0" l="0" r="0" t="0"/>
          <a:stretch/>
        </p:blipFill>
        <p:spPr>
          <a:xfrm>
            <a:off x="424052" y="1220875"/>
            <a:ext cx="3734922" cy="2100901"/>
          </a:xfrm>
          <a:prstGeom prst="rect">
            <a:avLst/>
          </a:prstGeom>
          <a:noFill/>
          <a:ln>
            <a:noFill/>
          </a:ln>
        </p:spPr>
      </p:pic>
      <p:sp>
        <p:nvSpPr>
          <p:cNvPr id="647" name="Google Shape;647;p76"/>
          <p:cNvSpPr txBox="1"/>
          <p:nvPr/>
        </p:nvSpPr>
        <p:spPr>
          <a:xfrm>
            <a:off x="4707725" y="2922800"/>
            <a:ext cx="4261200" cy="2100900"/>
          </a:xfrm>
          <a:prstGeom prst="rect">
            <a:avLst/>
          </a:prstGeom>
          <a:blipFill rotWithShape="1">
            <a:blip r:embed="rId4">
              <a:alphaModFix amt="77000"/>
            </a:blip>
            <a:tile algn="tl" flip="none" tx="0" sx="100000" ty="0" sy="100000"/>
          </a:blip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ru" sz="1100">
                <a:solidFill>
                  <a:schemeClr val="dk1"/>
                </a:solidFill>
                <a:latin typeface="Calibri"/>
                <a:ea typeface="Calibri"/>
                <a:cs typeface="Calibri"/>
                <a:sym typeface="Calibri"/>
              </a:rPr>
              <a:t>Концепция кендо была составлена Всеяпонской федерацией кендо в 1975 году. </a:t>
            </a:r>
            <a:endParaRPr sz="800"/>
          </a:p>
          <a:p>
            <a:pPr indent="-196850" lvl="0" marL="215900" marR="0" rtl="0" algn="l">
              <a:spcBef>
                <a:spcPts val="0"/>
              </a:spcBef>
              <a:spcAft>
                <a:spcPts val="0"/>
              </a:spcAft>
              <a:buClr>
                <a:schemeClr val="dk1"/>
              </a:buClr>
              <a:buSzPts val="1100"/>
              <a:buFont typeface="Arial"/>
              <a:buChar char="•"/>
            </a:pPr>
            <a:r>
              <a:rPr b="1" i="1" lang="ru" sz="1100">
                <a:solidFill>
                  <a:schemeClr val="dk1"/>
                </a:solidFill>
                <a:latin typeface="Calibri"/>
                <a:ea typeface="Calibri"/>
                <a:cs typeface="Calibri"/>
                <a:sym typeface="Calibri"/>
              </a:rPr>
              <a:t>Формировать разум и тело,</a:t>
            </a:r>
            <a:endParaRPr sz="800"/>
          </a:p>
          <a:p>
            <a:pPr indent="-196850" lvl="0" marL="215900" marR="0" rtl="0" algn="l">
              <a:spcBef>
                <a:spcPts val="0"/>
              </a:spcBef>
              <a:spcAft>
                <a:spcPts val="0"/>
              </a:spcAft>
              <a:buClr>
                <a:schemeClr val="dk1"/>
              </a:buClr>
              <a:buSzPts val="1100"/>
              <a:buFont typeface="Arial"/>
              <a:buChar char="•"/>
            </a:pPr>
            <a:r>
              <a:rPr b="1" i="1" lang="ru" sz="1100">
                <a:solidFill>
                  <a:schemeClr val="dk1"/>
                </a:solidFill>
                <a:latin typeface="Calibri"/>
                <a:ea typeface="Calibri"/>
                <a:cs typeface="Calibri"/>
                <a:sym typeface="Calibri"/>
              </a:rPr>
              <a:t>Развивать сильный дух через правильные и строгие тренировки,</a:t>
            </a:r>
            <a:endParaRPr sz="800"/>
          </a:p>
          <a:p>
            <a:pPr indent="-196850" lvl="0" marL="215900" marR="0" rtl="0" algn="l">
              <a:spcBef>
                <a:spcPts val="0"/>
              </a:spcBef>
              <a:spcAft>
                <a:spcPts val="0"/>
              </a:spcAft>
              <a:buClr>
                <a:schemeClr val="dk1"/>
              </a:buClr>
              <a:buSzPts val="1100"/>
              <a:buFont typeface="Arial"/>
              <a:buChar char="•"/>
            </a:pPr>
            <a:r>
              <a:rPr b="1" i="1" lang="ru" sz="1100">
                <a:solidFill>
                  <a:schemeClr val="dk1"/>
                </a:solidFill>
                <a:latin typeface="Calibri"/>
                <a:ea typeface="Calibri"/>
                <a:cs typeface="Calibri"/>
                <a:sym typeface="Calibri"/>
              </a:rPr>
              <a:t>Стремиться к совершенствованию искусства кендо,</a:t>
            </a:r>
            <a:endParaRPr sz="800"/>
          </a:p>
          <a:p>
            <a:pPr indent="-196850" lvl="0" marL="215900" marR="0" rtl="0" algn="l">
              <a:spcBef>
                <a:spcPts val="0"/>
              </a:spcBef>
              <a:spcAft>
                <a:spcPts val="0"/>
              </a:spcAft>
              <a:buClr>
                <a:schemeClr val="dk1"/>
              </a:buClr>
              <a:buSzPts val="1100"/>
              <a:buFont typeface="Arial"/>
              <a:buChar char="•"/>
            </a:pPr>
            <a:r>
              <a:rPr b="1" i="1" lang="ru" sz="1100">
                <a:solidFill>
                  <a:schemeClr val="dk1"/>
                </a:solidFill>
                <a:latin typeface="Calibri"/>
                <a:ea typeface="Calibri"/>
                <a:cs typeface="Calibri"/>
                <a:sym typeface="Calibri"/>
              </a:rPr>
              <a:t>Высоко ценить вежливость и честь,</a:t>
            </a:r>
            <a:endParaRPr sz="800"/>
          </a:p>
          <a:p>
            <a:pPr indent="-196850" lvl="0" marL="215900" marR="0" rtl="0" algn="l">
              <a:spcBef>
                <a:spcPts val="0"/>
              </a:spcBef>
              <a:spcAft>
                <a:spcPts val="0"/>
              </a:spcAft>
              <a:buClr>
                <a:schemeClr val="dk1"/>
              </a:buClr>
              <a:buSzPts val="1100"/>
              <a:buFont typeface="Arial"/>
              <a:buChar char="•"/>
            </a:pPr>
            <a:r>
              <a:rPr b="1" i="1" lang="ru" sz="1100">
                <a:solidFill>
                  <a:schemeClr val="dk1"/>
                </a:solidFill>
                <a:latin typeface="Calibri"/>
                <a:ea typeface="Calibri"/>
                <a:cs typeface="Calibri"/>
                <a:sym typeface="Calibri"/>
              </a:rPr>
              <a:t>Быть искренним с другими и всегда совершенствовать себя.</a:t>
            </a:r>
            <a:endParaRPr sz="800"/>
          </a:p>
          <a:p>
            <a:pPr indent="0" lvl="0" marL="0" marR="0" rtl="0" algn="l">
              <a:spcBef>
                <a:spcPts val="0"/>
              </a:spcBef>
              <a:spcAft>
                <a:spcPts val="0"/>
              </a:spcAft>
              <a:buNone/>
            </a:pPr>
            <a:r>
              <a:rPr lang="ru" sz="1100">
                <a:solidFill>
                  <a:schemeClr val="dk1"/>
                </a:solidFill>
                <a:latin typeface="Calibri"/>
                <a:ea typeface="Calibri"/>
                <a:cs typeface="Calibri"/>
                <a:sym typeface="Calibri"/>
              </a:rPr>
              <a:t>Это позволит каждому: </a:t>
            </a:r>
            <a:endParaRPr sz="800"/>
          </a:p>
          <a:p>
            <a:pPr indent="-196850" lvl="0" marL="215900" marR="0" rtl="0" algn="l">
              <a:spcBef>
                <a:spcPts val="0"/>
              </a:spcBef>
              <a:spcAft>
                <a:spcPts val="0"/>
              </a:spcAft>
              <a:buClr>
                <a:schemeClr val="dk1"/>
              </a:buClr>
              <a:buSzPts val="1100"/>
              <a:buFont typeface="Arial"/>
              <a:buChar char="•"/>
            </a:pPr>
            <a:r>
              <a:rPr b="1" i="1" lang="ru" sz="1100">
                <a:solidFill>
                  <a:schemeClr val="dk1"/>
                </a:solidFill>
                <a:latin typeface="Calibri"/>
                <a:ea typeface="Calibri"/>
                <a:cs typeface="Calibri"/>
                <a:sym typeface="Calibri"/>
              </a:rPr>
              <a:t>Любить своё государство и общество,</a:t>
            </a:r>
            <a:endParaRPr sz="800"/>
          </a:p>
          <a:p>
            <a:pPr indent="-196850" lvl="0" marL="215900" marR="0" rtl="0" algn="l">
              <a:spcBef>
                <a:spcPts val="0"/>
              </a:spcBef>
              <a:spcAft>
                <a:spcPts val="0"/>
              </a:spcAft>
              <a:buClr>
                <a:schemeClr val="dk1"/>
              </a:buClr>
              <a:buSzPts val="1100"/>
              <a:buFont typeface="Arial"/>
              <a:buChar char="•"/>
            </a:pPr>
            <a:r>
              <a:rPr b="1" i="1" lang="ru" sz="1100">
                <a:solidFill>
                  <a:schemeClr val="dk1"/>
                </a:solidFill>
                <a:latin typeface="Calibri"/>
                <a:ea typeface="Calibri"/>
                <a:cs typeface="Calibri"/>
                <a:sym typeface="Calibri"/>
              </a:rPr>
              <a:t>Делать вклад в развитие культуры.</a:t>
            </a:r>
            <a:endParaRPr sz="800"/>
          </a:p>
          <a:p>
            <a:pPr indent="-196850" lvl="0" marL="215900" marR="0" rtl="0" algn="l">
              <a:spcBef>
                <a:spcPts val="0"/>
              </a:spcBef>
              <a:spcAft>
                <a:spcPts val="0"/>
              </a:spcAft>
              <a:buClr>
                <a:schemeClr val="dk1"/>
              </a:buClr>
              <a:buSzPts val="1100"/>
              <a:buFont typeface="Arial"/>
              <a:buChar char="•"/>
            </a:pPr>
            <a:r>
              <a:rPr b="1" i="1" lang="ru" sz="1100">
                <a:solidFill>
                  <a:schemeClr val="dk1"/>
                </a:solidFill>
                <a:latin typeface="Calibri"/>
                <a:ea typeface="Calibri"/>
                <a:cs typeface="Calibri"/>
                <a:sym typeface="Calibri"/>
              </a:rPr>
              <a:t>Продвигать всё человечество к миру и процветанию.</a:t>
            </a:r>
            <a:endParaRPr sz="800"/>
          </a:p>
        </p:txBody>
      </p:sp>
      <p:pic>
        <p:nvPicPr>
          <p:cNvPr id="648" name="Google Shape;648;p76"/>
          <p:cNvPicPr preferRelativeResize="0"/>
          <p:nvPr/>
        </p:nvPicPr>
        <p:blipFill rotWithShape="1">
          <a:blip r:embed="rId6">
            <a:alphaModFix/>
          </a:blip>
          <a:srcRect b="0" l="0" r="0" t="0"/>
          <a:stretch/>
        </p:blipFill>
        <p:spPr>
          <a:xfrm>
            <a:off x="1935672" y="2454476"/>
            <a:ext cx="2680832" cy="2010624"/>
          </a:xfrm>
          <a:prstGeom prst="rect">
            <a:avLst/>
          </a:prstGeom>
          <a:noFill/>
          <a:ln>
            <a:noFill/>
          </a:ln>
        </p:spPr>
      </p:pic>
      <p:pic>
        <p:nvPicPr>
          <p:cNvPr id="649" name="Google Shape;649;p76"/>
          <p:cNvPicPr preferRelativeResize="0"/>
          <p:nvPr/>
        </p:nvPicPr>
        <p:blipFill rotWithShape="1">
          <a:blip r:embed="rId7">
            <a:alphaModFix/>
          </a:blip>
          <a:srcRect b="0" l="0" r="0" t="0"/>
          <a:stretch/>
        </p:blipFill>
        <p:spPr>
          <a:xfrm>
            <a:off x="374152" y="2836849"/>
            <a:ext cx="1370935" cy="2100899"/>
          </a:xfrm>
          <a:prstGeom prst="rect">
            <a:avLst/>
          </a:prstGeom>
          <a:noFill/>
          <a:ln>
            <a:noFill/>
          </a:ln>
        </p:spPr>
      </p:pic>
      <p:pic>
        <p:nvPicPr>
          <p:cNvPr id="650" name="Google Shape;650;p76"/>
          <p:cNvPicPr preferRelativeResize="0"/>
          <p:nvPr/>
        </p:nvPicPr>
        <p:blipFill rotWithShape="1">
          <a:blip r:embed="rId8">
            <a:alphaModFix/>
          </a:blip>
          <a:srcRect b="0" l="0" r="0" t="0"/>
          <a:stretch/>
        </p:blipFill>
        <p:spPr>
          <a:xfrm>
            <a:off x="1497398" y="3769104"/>
            <a:ext cx="2227280" cy="12545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0"/>
                                        <p:tgtEl>
                                          <p:spTgt spid="6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654" name="Shape 654"/>
        <p:cNvGrpSpPr/>
        <p:nvPr/>
      </p:nvGrpSpPr>
      <p:grpSpPr>
        <a:xfrm>
          <a:off x="0" y="0"/>
          <a:ext cx="0" cy="0"/>
          <a:chOff x="0" y="0"/>
          <a:chExt cx="0" cy="0"/>
        </a:xfrm>
      </p:grpSpPr>
      <p:sp>
        <p:nvSpPr>
          <p:cNvPr id="655" name="Google Shape;655;p77"/>
          <p:cNvSpPr txBox="1"/>
          <p:nvPr/>
        </p:nvSpPr>
        <p:spPr>
          <a:xfrm>
            <a:off x="1554475" y="219100"/>
            <a:ext cx="6477000" cy="992700"/>
          </a:xfrm>
          <a:prstGeom prst="rect">
            <a:avLst/>
          </a:prstGeom>
          <a:blipFill rotWithShape="1">
            <a:blip r:embed="rId4">
              <a:alphaModFix amt="84000"/>
            </a:blip>
            <a:tile algn="tl" flip="none" tx="0" sx="100000" ty="0" sy="100000"/>
          </a:blip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ru" sz="1500">
                <a:solidFill>
                  <a:schemeClr val="dk1"/>
                </a:solidFill>
                <a:latin typeface="Calibri"/>
                <a:ea typeface="Calibri"/>
                <a:cs typeface="Calibri"/>
                <a:sym typeface="Calibri"/>
              </a:rPr>
              <a:t>Нагинатадзюцу</a:t>
            </a:r>
            <a:r>
              <a:rPr lang="ru" sz="1500">
                <a:solidFill>
                  <a:schemeClr val="dk1"/>
                </a:solidFill>
                <a:latin typeface="Calibri"/>
                <a:ea typeface="Calibri"/>
                <a:cs typeface="Calibri"/>
                <a:sym typeface="Calibri"/>
              </a:rPr>
              <a:t> </a:t>
            </a:r>
            <a:r>
              <a:rPr b="0" lang="ru" sz="1500">
                <a:solidFill>
                  <a:schemeClr val="dk1"/>
                </a:solidFill>
                <a:latin typeface="Calibri"/>
                <a:ea typeface="Calibri"/>
                <a:cs typeface="Calibri"/>
                <a:sym typeface="Calibri"/>
              </a:rPr>
              <a:t>(яп. </a:t>
            </a:r>
            <a:r>
              <a:rPr b="0" i="0" lang="ru" sz="1500">
                <a:solidFill>
                  <a:schemeClr val="dk1"/>
                </a:solidFill>
                <a:latin typeface="Calibri"/>
                <a:ea typeface="Calibri"/>
                <a:cs typeface="Calibri"/>
                <a:sym typeface="Calibri"/>
              </a:rPr>
              <a:t>長刀術 или 薙刀術</a:t>
            </a:r>
            <a:r>
              <a:rPr b="0" lang="ru" sz="1500">
                <a:solidFill>
                  <a:schemeClr val="dk1"/>
                </a:solidFill>
                <a:latin typeface="Calibri"/>
                <a:ea typeface="Calibri"/>
                <a:cs typeface="Calibri"/>
                <a:sym typeface="Calibri"/>
              </a:rPr>
              <a:t> </a:t>
            </a:r>
            <a:r>
              <a:rPr b="0" i="1" lang="ru" sz="1500">
                <a:solidFill>
                  <a:schemeClr val="dk1"/>
                </a:solidFill>
                <a:latin typeface="Calibri"/>
                <a:ea typeface="Calibri"/>
                <a:cs typeface="Calibri"/>
                <a:sym typeface="Calibri"/>
              </a:rPr>
              <a:t>нагината дзюцу</a:t>
            </a:r>
            <a:r>
              <a:rPr b="0" lang="ru" sz="1500">
                <a:solidFill>
                  <a:schemeClr val="dk1"/>
                </a:solidFill>
                <a:latin typeface="Calibri"/>
                <a:ea typeface="Calibri"/>
                <a:cs typeface="Calibri"/>
                <a:sym typeface="Calibri"/>
              </a:rPr>
              <a:t>)</a:t>
            </a:r>
            <a:r>
              <a:rPr lang="ru" sz="1500">
                <a:solidFill>
                  <a:schemeClr val="dk1"/>
                </a:solidFill>
                <a:latin typeface="Calibri"/>
                <a:ea typeface="Calibri"/>
                <a:cs typeface="Calibri"/>
                <a:sym typeface="Calibri"/>
              </a:rPr>
              <a:t> — японское боевое искусство владения </a:t>
            </a:r>
            <a:r>
              <a:rPr i="1" lang="ru" sz="1500">
                <a:solidFill>
                  <a:schemeClr val="dk1"/>
                </a:solidFill>
                <a:latin typeface="Calibri"/>
                <a:ea typeface="Calibri"/>
                <a:cs typeface="Calibri"/>
                <a:sym typeface="Calibri"/>
              </a:rPr>
              <a:t>нагинатой</a:t>
            </a:r>
            <a:r>
              <a:rPr lang="ru" sz="1500">
                <a:solidFill>
                  <a:schemeClr val="dk1"/>
                </a:solidFill>
                <a:latin typeface="Calibri"/>
                <a:ea typeface="Calibri"/>
                <a:cs typeface="Calibri"/>
                <a:sym typeface="Calibri"/>
              </a:rPr>
              <a:t>. В настоящее время нагинатадзюцу наиболее часто практикуется в виде спорта, также получившего название </a:t>
            </a:r>
            <a:r>
              <a:rPr i="1" lang="ru" sz="1500">
                <a:solidFill>
                  <a:schemeClr val="dk1"/>
                </a:solidFill>
                <a:latin typeface="Calibri"/>
                <a:ea typeface="Calibri"/>
                <a:cs typeface="Calibri"/>
                <a:sym typeface="Calibri"/>
              </a:rPr>
              <a:t>нагината</a:t>
            </a:r>
            <a:r>
              <a:rPr lang="ru" sz="1500">
                <a:solidFill>
                  <a:schemeClr val="dk1"/>
                </a:solidFill>
                <a:latin typeface="Calibri"/>
                <a:ea typeface="Calibri"/>
                <a:cs typeface="Calibri"/>
                <a:sym typeface="Calibri"/>
              </a:rPr>
              <a:t>. </a:t>
            </a:r>
            <a:endParaRPr sz="800"/>
          </a:p>
        </p:txBody>
      </p:sp>
      <p:sp>
        <p:nvSpPr>
          <p:cNvPr id="656" name="Google Shape;656;p77"/>
          <p:cNvSpPr txBox="1"/>
          <p:nvPr/>
        </p:nvSpPr>
        <p:spPr>
          <a:xfrm>
            <a:off x="392250" y="1284275"/>
            <a:ext cx="3646200" cy="1177500"/>
          </a:xfrm>
          <a:prstGeom prst="rect">
            <a:avLst/>
          </a:prstGeom>
          <a:blipFill rotWithShape="1">
            <a:blip r:embed="rId4">
              <a:alphaModFix amt="62000"/>
            </a:blip>
            <a:tile algn="tl" flip="none" tx="0" sx="100000" ty="0" sy="100000"/>
          </a:blip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ru" sz="1200">
                <a:solidFill>
                  <a:schemeClr val="dk1"/>
                </a:solidFill>
                <a:latin typeface="Calibri"/>
                <a:ea typeface="Calibri"/>
                <a:cs typeface="Calibri"/>
                <a:sym typeface="Calibri"/>
              </a:rPr>
              <a:t>Японские спортсмены с 1955 года объединены во Всеяпонскую федерацию нагината (AJNF).Чаще всего этим спортом занимаются девушки и женщины, наибольшее распространение получили спортивные клубы </a:t>
            </a:r>
            <a:r>
              <a:rPr i="1" lang="ru" sz="1200">
                <a:solidFill>
                  <a:schemeClr val="dk1"/>
                </a:solidFill>
                <a:latin typeface="Calibri"/>
                <a:ea typeface="Calibri"/>
                <a:cs typeface="Calibri"/>
                <a:sym typeface="Calibri"/>
              </a:rPr>
              <a:t>нагината</a:t>
            </a:r>
            <a:r>
              <a:rPr lang="ru" sz="1200">
                <a:solidFill>
                  <a:schemeClr val="dk1"/>
                </a:solidFill>
                <a:latin typeface="Calibri"/>
                <a:ea typeface="Calibri"/>
                <a:cs typeface="Calibri"/>
                <a:sym typeface="Calibri"/>
              </a:rPr>
              <a:t> при высших учебных заведениях. </a:t>
            </a:r>
            <a:endParaRPr sz="800"/>
          </a:p>
        </p:txBody>
      </p:sp>
      <p:pic>
        <p:nvPicPr>
          <p:cNvPr id="657" name="Google Shape;657;p77"/>
          <p:cNvPicPr preferRelativeResize="0"/>
          <p:nvPr/>
        </p:nvPicPr>
        <p:blipFill rotWithShape="1">
          <a:blip r:embed="rId5">
            <a:alphaModFix/>
          </a:blip>
          <a:srcRect b="0" l="0" r="0" t="0"/>
          <a:stretch/>
        </p:blipFill>
        <p:spPr>
          <a:xfrm>
            <a:off x="448300" y="2702530"/>
            <a:ext cx="3152029" cy="2102996"/>
          </a:xfrm>
          <a:prstGeom prst="rect">
            <a:avLst/>
          </a:prstGeom>
          <a:noFill/>
          <a:ln>
            <a:noFill/>
          </a:ln>
        </p:spPr>
      </p:pic>
      <p:pic>
        <p:nvPicPr>
          <p:cNvPr id="658" name="Google Shape;658;p77"/>
          <p:cNvPicPr preferRelativeResize="0"/>
          <p:nvPr/>
        </p:nvPicPr>
        <p:blipFill rotWithShape="1">
          <a:blip r:embed="rId6">
            <a:alphaModFix/>
          </a:blip>
          <a:srcRect b="0" l="0" r="0" t="0"/>
          <a:stretch/>
        </p:blipFill>
        <p:spPr>
          <a:xfrm>
            <a:off x="3786226" y="2769024"/>
            <a:ext cx="2209450" cy="2209450"/>
          </a:xfrm>
          <a:prstGeom prst="rect">
            <a:avLst/>
          </a:prstGeom>
          <a:noFill/>
          <a:ln>
            <a:noFill/>
          </a:ln>
        </p:spPr>
      </p:pic>
      <p:pic>
        <p:nvPicPr>
          <p:cNvPr id="659" name="Google Shape;659;p77"/>
          <p:cNvPicPr preferRelativeResize="0"/>
          <p:nvPr/>
        </p:nvPicPr>
        <p:blipFill rotWithShape="1">
          <a:blip r:embed="rId7">
            <a:alphaModFix/>
          </a:blip>
          <a:srcRect b="0" l="0" r="0" t="0"/>
          <a:stretch/>
        </p:blipFill>
        <p:spPr>
          <a:xfrm>
            <a:off x="5995686" y="3118620"/>
            <a:ext cx="2787792" cy="1859856"/>
          </a:xfrm>
          <a:prstGeom prst="rect">
            <a:avLst/>
          </a:prstGeom>
          <a:noFill/>
          <a:ln>
            <a:noFill/>
          </a:ln>
        </p:spPr>
      </p:pic>
      <p:pic>
        <p:nvPicPr>
          <p:cNvPr id="660" name="Google Shape;660;p77"/>
          <p:cNvPicPr preferRelativeResize="0"/>
          <p:nvPr/>
        </p:nvPicPr>
        <p:blipFill rotWithShape="1">
          <a:blip r:embed="rId8">
            <a:alphaModFix/>
          </a:blip>
          <a:srcRect b="0" l="0" r="0" t="0"/>
          <a:stretch/>
        </p:blipFill>
        <p:spPr>
          <a:xfrm>
            <a:off x="4951059" y="1211800"/>
            <a:ext cx="3600067" cy="2071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311725" y="500925"/>
            <a:ext cx="8520600" cy="6237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ru"/>
              <a:t>CARE - сектор улучшения бытовых условий </a:t>
            </a:r>
            <a:endParaRPr/>
          </a:p>
        </p:txBody>
      </p:sp>
      <p:sp>
        <p:nvSpPr>
          <p:cNvPr id="213" name="Google Shape;213;p33"/>
          <p:cNvSpPr txBox="1"/>
          <p:nvPr>
            <p:ph idx="1" type="body"/>
          </p:nvPr>
        </p:nvSpPr>
        <p:spPr>
          <a:xfrm>
            <a:off x="311700" y="1304875"/>
            <a:ext cx="3552900" cy="3611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ru"/>
              <a:t>комитет по жилищным вопросам</a:t>
            </a:r>
            <a:endParaRPr b="1"/>
          </a:p>
          <a:p>
            <a:pPr indent="-298450" lvl="1" marL="914400" rtl="0" algn="l">
              <a:spcBef>
                <a:spcPts val="0"/>
              </a:spcBef>
              <a:spcAft>
                <a:spcPts val="0"/>
              </a:spcAft>
              <a:buSzPts val="1100"/>
              <a:buChar char="○"/>
            </a:pPr>
            <a:r>
              <a:rPr lang="ru"/>
              <a:t>помощь в подготовке документов для получения Государственного жилищного сертификата (ГЖС)</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ru">
                <a:solidFill>
                  <a:schemeClr val="accent5"/>
                </a:solidFill>
              </a:rPr>
              <a:t>ВАКАНСИЯ!</a:t>
            </a:r>
            <a:endParaRPr b="1">
              <a:solidFill>
                <a:schemeClr val="accent5"/>
              </a:solidFill>
            </a:endParaRPr>
          </a:p>
          <a:p>
            <a:pPr indent="-311150" lvl="0" marL="457200" rtl="0" algn="l">
              <a:spcBef>
                <a:spcPts val="1200"/>
              </a:spcBef>
              <a:spcAft>
                <a:spcPts val="0"/>
              </a:spcAft>
              <a:buSzPts val="1300"/>
              <a:buChar char="●"/>
            </a:pPr>
            <a:r>
              <a:rPr lang="ru"/>
              <a:t>создание коливингов для молодых ученых</a:t>
            </a:r>
            <a:endParaRPr/>
          </a:p>
          <a:p>
            <a:pPr indent="-311150" lvl="0" marL="457200" rtl="0" algn="l">
              <a:spcBef>
                <a:spcPts val="0"/>
              </a:spcBef>
              <a:spcAft>
                <a:spcPts val="0"/>
              </a:spcAft>
              <a:buSzPts val="1300"/>
              <a:buChar char="●"/>
            </a:pPr>
            <a:r>
              <a:rPr lang="ru"/>
              <a:t>организация жилищного кооператива</a:t>
            </a:r>
            <a:endParaRPr/>
          </a:p>
          <a:p>
            <a:pPr indent="-311150" lvl="0" marL="457200" rtl="0" algn="l">
              <a:spcBef>
                <a:spcPts val="0"/>
              </a:spcBef>
              <a:spcAft>
                <a:spcPts val="0"/>
              </a:spcAft>
              <a:buSzPts val="1300"/>
              <a:buChar char="●"/>
            </a:pPr>
            <a:r>
              <a:rPr lang="ru"/>
              <a:t>ведение реестра дружественных квартир для аренды</a:t>
            </a:r>
            <a:endParaRPr/>
          </a:p>
          <a:p>
            <a:pPr indent="-311150" lvl="0" marL="457200" rtl="0" algn="l">
              <a:spcBef>
                <a:spcPts val="0"/>
              </a:spcBef>
              <a:spcAft>
                <a:spcPts val="0"/>
              </a:spcAft>
              <a:buSzPts val="1300"/>
              <a:buChar char="●"/>
            </a:pPr>
            <a:r>
              <a:rPr lang="ru"/>
              <a:t>взаимодействие с профсоюзом</a:t>
            </a:r>
            <a:endParaRPr/>
          </a:p>
        </p:txBody>
      </p:sp>
      <p:pic>
        <p:nvPicPr>
          <p:cNvPr id="214" name="Google Shape;214;p33"/>
          <p:cNvPicPr preferRelativeResize="0"/>
          <p:nvPr/>
        </p:nvPicPr>
        <p:blipFill>
          <a:blip r:embed="rId3">
            <a:alphaModFix/>
          </a:blip>
          <a:stretch>
            <a:fillRect/>
          </a:stretch>
        </p:blipFill>
        <p:spPr>
          <a:xfrm>
            <a:off x="4235400" y="1533475"/>
            <a:ext cx="4305050" cy="3231949"/>
          </a:xfrm>
          <a:prstGeom prst="rect">
            <a:avLst/>
          </a:prstGeom>
          <a:noFill/>
          <a:ln>
            <a:noFill/>
          </a:ln>
        </p:spPr>
      </p:pic>
      <p:cxnSp>
        <p:nvCxnSpPr>
          <p:cNvPr id="215" name="Google Shape;215;p33"/>
          <p:cNvCxnSpPr/>
          <p:nvPr/>
        </p:nvCxnSpPr>
        <p:spPr>
          <a:xfrm>
            <a:off x="404425" y="2438000"/>
            <a:ext cx="3406200" cy="6000"/>
          </a:xfrm>
          <a:prstGeom prst="straightConnector1">
            <a:avLst/>
          </a:prstGeom>
          <a:noFill/>
          <a:ln cap="flat" cmpd="sng" w="9525">
            <a:solidFill>
              <a:schemeClr val="dk1"/>
            </a:solidFill>
            <a:prstDash val="solid"/>
            <a:round/>
            <a:headEnd len="med" w="med" type="none"/>
            <a:tailEnd len="med" w="med" type="none"/>
          </a:ln>
        </p:spPr>
      </p:cxnSp>
      <p:sp>
        <p:nvSpPr>
          <p:cNvPr id="216" name="Google Shape;21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4" name="Shape 664"/>
        <p:cNvGrpSpPr/>
        <p:nvPr/>
      </p:nvGrpSpPr>
      <p:grpSpPr>
        <a:xfrm>
          <a:off x="0" y="0"/>
          <a:ext cx="0" cy="0"/>
          <a:chOff x="0" y="0"/>
          <a:chExt cx="0" cy="0"/>
        </a:xfrm>
      </p:grpSpPr>
      <p:sp>
        <p:nvSpPr>
          <p:cNvPr id="665" name="Google Shape;665;p78"/>
          <p:cNvSpPr txBox="1"/>
          <p:nvPr>
            <p:ph type="ctrTitle"/>
          </p:nvPr>
        </p:nvSpPr>
        <p:spPr>
          <a:xfrm>
            <a:off x="1697878" y="485111"/>
            <a:ext cx="5748244" cy="629840"/>
          </a:xfrm>
          <a:prstGeom prst="rect">
            <a:avLst/>
          </a:prstGeom>
          <a:blipFill rotWithShape="1">
            <a:blip r:embed="rId4">
              <a:alphaModFix amt="70000"/>
            </a:blip>
            <a:tile algn="tl" flip="none" tx="0" sx="100000" ty="0" sy="100000"/>
          </a:blip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b="1" lang="ru"/>
              <a:t>Спасибо</a:t>
            </a:r>
            <a:r>
              <a:rPr b="1" lang="ru">
                <a:solidFill>
                  <a:schemeClr val="lt1"/>
                </a:solidFill>
              </a:rPr>
              <a:t> </a:t>
            </a:r>
            <a:r>
              <a:rPr b="1" lang="ru"/>
              <a:t>за</a:t>
            </a:r>
            <a:r>
              <a:rPr b="1" lang="ru">
                <a:solidFill>
                  <a:schemeClr val="lt1"/>
                </a:solidFill>
              </a:rPr>
              <a:t> </a:t>
            </a:r>
            <a:r>
              <a:rPr b="1" lang="ru"/>
              <a:t>внимание</a:t>
            </a:r>
            <a:endParaRPr/>
          </a:p>
        </p:txBody>
      </p:sp>
      <p:pic>
        <p:nvPicPr>
          <p:cNvPr id="666" name="Google Shape;666;p78"/>
          <p:cNvPicPr preferRelativeResize="0"/>
          <p:nvPr/>
        </p:nvPicPr>
        <p:blipFill rotWithShape="1">
          <a:blip r:embed="rId5">
            <a:alphaModFix/>
          </a:blip>
          <a:srcRect b="0" l="0" r="0" t="0"/>
          <a:stretch/>
        </p:blipFill>
        <p:spPr>
          <a:xfrm>
            <a:off x="1054324" y="1643538"/>
            <a:ext cx="2814349" cy="2814349"/>
          </a:xfrm>
          <a:prstGeom prst="rect">
            <a:avLst/>
          </a:prstGeom>
          <a:noFill/>
          <a:ln>
            <a:noFill/>
          </a:ln>
        </p:spPr>
      </p:pic>
      <p:pic>
        <p:nvPicPr>
          <p:cNvPr id="667" name="Google Shape;667;p78"/>
          <p:cNvPicPr preferRelativeResize="0"/>
          <p:nvPr/>
        </p:nvPicPr>
        <p:blipFill rotWithShape="1">
          <a:blip r:embed="rId6">
            <a:alphaModFix/>
          </a:blip>
          <a:srcRect b="0" l="0" r="0" t="0"/>
          <a:stretch/>
        </p:blipFill>
        <p:spPr>
          <a:xfrm>
            <a:off x="5275329" y="1643537"/>
            <a:ext cx="2814349" cy="28143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79"/>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t>6. АРТ - Творческий</a:t>
            </a:r>
            <a:r>
              <a:rPr lang="ru"/>
              <a:t> сектор</a:t>
            </a:r>
            <a:endParaRPr/>
          </a:p>
        </p:txBody>
      </p:sp>
      <p:sp>
        <p:nvSpPr>
          <p:cNvPr id="673" name="Google Shape;673;p79"/>
          <p:cNvSpPr txBox="1"/>
          <p:nvPr>
            <p:ph idx="1" type="body"/>
          </p:nvPr>
        </p:nvSpPr>
        <p:spPr>
          <a:xfrm>
            <a:off x="311700" y="1505700"/>
            <a:ext cx="4199100" cy="3076200"/>
          </a:xfrm>
          <a:prstGeom prst="rect">
            <a:avLst/>
          </a:prstGeom>
        </p:spPr>
        <p:txBody>
          <a:bodyPr anchorCtr="0" anchor="t" bIns="91425" lIns="91425" spcFirstLastPara="1" rIns="91425" wrap="square" tIns="91425">
            <a:normAutofit fontScale="92500" lnSpcReduction="20000"/>
          </a:bodyPr>
          <a:lstStyle/>
          <a:p>
            <a:pPr indent="-304958" lvl="0" marL="457200" rtl="0" algn="l">
              <a:spcBef>
                <a:spcPts val="0"/>
              </a:spcBef>
              <a:spcAft>
                <a:spcPts val="0"/>
              </a:spcAft>
              <a:buSzPct val="100000"/>
              <a:buChar char="●"/>
            </a:pPr>
            <a:r>
              <a:rPr b="1" lang="ru"/>
              <a:t>художественный клуб ART_SCIENCE</a:t>
            </a:r>
            <a:endParaRPr b="1"/>
          </a:p>
          <a:p>
            <a:pPr indent="-293211" lvl="1" marL="914400" rtl="0" algn="l">
              <a:spcBef>
                <a:spcPts val="0"/>
              </a:spcBef>
              <a:spcAft>
                <a:spcPts val="0"/>
              </a:spcAft>
              <a:buSzPct val="100000"/>
              <a:buChar char="○"/>
            </a:pPr>
            <a:r>
              <a:rPr lang="ru"/>
              <a:t>проведение мастер-классов по живописи и графике</a:t>
            </a:r>
            <a:endParaRPr/>
          </a:p>
          <a:p>
            <a:pPr indent="-293211" lvl="1" marL="914400" rtl="0" algn="l">
              <a:spcBef>
                <a:spcPts val="0"/>
              </a:spcBef>
              <a:spcAft>
                <a:spcPts val="0"/>
              </a:spcAft>
              <a:buSzPct val="100000"/>
              <a:buChar char="○"/>
            </a:pPr>
            <a:r>
              <a:rPr lang="ru"/>
              <a:t>проведение мероприятий по связям науки и искусства</a:t>
            </a:r>
            <a:endParaRPr/>
          </a:p>
          <a:p>
            <a:pPr indent="-304958" lvl="0" marL="457200" rtl="0" algn="l">
              <a:spcBef>
                <a:spcPts val="0"/>
              </a:spcBef>
              <a:spcAft>
                <a:spcPts val="0"/>
              </a:spcAft>
              <a:buSzPct val="100000"/>
              <a:buChar char="●"/>
            </a:pPr>
            <a:r>
              <a:rPr b="1" lang="ru"/>
              <a:t>музыкальный клуб</a:t>
            </a:r>
            <a:endParaRPr b="1"/>
          </a:p>
          <a:p>
            <a:pPr indent="-293211" lvl="1" marL="914400" rtl="0" algn="l">
              <a:spcBef>
                <a:spcPts val="0"/>
              </a:spcBef>
              <a:spcAft>
                <a:spcPts val="0"/>
              </a:spcAft>
              <a:buSzPct val="100000"/>
              <a:buChar char="○"/>
            </a:pPr>
            <a:r>
              <a:rPr lang="ru"/>
              <a:t>организация новогоднего корпоратива</a:t>
            </a:r>
            <a:endParaRPr/>
          </a:p>
          <a:p>
            <a:pPr indent="-293211" lvl="1" marL="914400" rtl="0" algn="l">
              <a:spcBef>
                <a:spcPts val="0"/>
              </a:spcBef>
              <a:spcAft>
                <a:spcPts val="0"/>
              </a:spcAft>
              <a:buSzPct val="100000"/>
              <a:buChar char="○"/>
            </a:pPr>
            <a:r>
              <a:rPr lang="ru"/>
              <a:t>прослушивание молодых участников</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ru">
                <a:solidFill>
                  <a:schemeClr val="accent5"/>
                </a:solidFill>
              </a:rPr>
              <a:t>ВАКАНСИЯ!</a:t>
            </a:r>
            <a:endParaRPr b="1">
              <a:solidFill>
                <a:schemeClr val="accent5"/>
              </a:solidFill>
            </a:endParaRPr>
          </a:p>
          <a:p>
            <a:pPr indent="-304958" lvl="0" marL="457200" rtl="0" algn="l">
              <a:spcBef>
                <a:spcPts val="1200"/>
              </a:spcBef>
              <a:spcAft>
                <a:spcPts val="0"/>
              </a:spcAft>
              <a:buSzPct val="100000"/>
              <a:buChar char="●"/>
            </a:pPr>
            <a:r>
              <a:rPr lang="ru"/>
              <a:t>литературный клуб</a:t>
            </a:r>
            <a:endParaRPr/>
          </a:p>
          <a:p>
            <a:pPr indent="-304958" lvl="0" marL="457200" rtl="0" algn="l">
              <a:spcBef>
                <a:spcPts val="0"/>
              </a:spcBef>
              <a:spcAft>
                <a:spcPts val="0"/>
              </a:spcAft>
              <a:buSzPct val="100000"/>
              <a:buChar char="●"/>
            </a:pPr>
            <a:r>
              <a:rPr lang="ru"/>
              <a:t>киноклуб</a:t>
            </a:r>
            <a:endParaRPr/>
          </a:p>
          <a:p>
            <a:pPr indent="-304958" lvl="0" marL="457200" rtl="0" algn="l">
              <a:spcBef>
                <a:spcPts val="0"/>
              </a:spcBef>
              <a:spcAft>
                <a:spcPts val="0"/>
              </a:spcAft>
              <a:buSzPct val="100000"/>
              <a:buChar char="●"/>
            </a:pPr>
            <a:r>
              <a:rPr lang="ru"/>
              <a:t>клуб театра</a:t>
            </a:r>
            <a:endParaRPr/>
          </a:p>
        </p:txBody>
      </p:sp>
      <p:pic>
        <p:nvPicPr>
          <p:cNvPr id="674" name="Google Shape;674;p79"/>
          <p:cNvPicPr preferRelativeResize="0"/>
          <p:nvPr/>
        </p:nvPicPr>
        <p:blipFill>
          <a:blip r:embed="rId3">
            <a:alphaModFix/>
          </a:blip>
          <a:stretch>
            <a:fillRect/>
          </a:stretch>
        </p:blipFill>
        <p:spPr>
          <a:xfrm>
            <a:off x="7041649" y="2130500"/>
            <a:ext cx="1943076" cy="2590800"/>
          </a:xfrm>
          <a:prstGeom prst="rect">
            <a:avLst/>
          </a:prstGeom>
          <a:noFill/>
          <a:ln>
            <a:noFill/>
          </a:ln>
        </p:spPr>
      </p:pic>
      <p:pic>
        <p:nvPicPr>
          <p:cNvPr id="675" name="Google Shape;675;p79"/>
          <p:cNvPicPr preferRelativeResize="0"/>
          <p:nvPr/>
        </p:nvPicPr>
        <p:blipFill rotWithShape="1">
          <a:blip r:embed="rId4">
            <a:alphaModFix/>
          </a:blip>
          <a:srcRect b="27875" l="0" r="4834" t="0"/>
          <a:stretch/>
        </p:blipFill>
        <p:spPr>
          <a:xfrm>
            <a:off x="4451475" y="1697275"/>
            <a:ext cx="2282875" cy="2306774"/>
          </a:xfrm>
          <a:prstGeom prst="rect">
            <a:avLst/>
          </a:prstGeom>
          <a:noFill/>
          <a:ln>
            <a:noFill/>
          </a:ln>
        </p:spPr>
      </p:pic>
      <p:sp>
        <p:nvSpPr>
          <p:cNvPr id="676" name="Google Shape;676;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cxnSp>
        <p:nvCxnSpPr>
          <p:cNvPr id="677" name="Google Shape;677;p79"/>
          <p:cNvCxnSpPr/>
          <p:nvPr/>
        </p:nvCxnSpPr>
        <p:spPr>
          <a:xfrm>
            <a:off x="404425" y="3435950"/>
            <a:ext cx="3406200" cy="60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80"/>
          <p:cNvPicPr preferRelativeResize="0"/>
          <p:nvPr/>
        </p:nvPicPr>
        <p:blipFill>
          <a:blip r:embed="rId3">
            <a:alphaModFix/>
          </a:blip>
          <a:stretch>
            <a:fillRect/>
          </a:stretch>
        </p:blipFill>
        <p:spPr>
          <a:xfrm>
            <a:off x="76200" y="66675"/>
            <a:ext cx="9025459" cy="5076826"/>
          </a:xfrm>
          <a:prstGeom prst="rect">
            <a:avLst/>
          </a:prstGeom>
          <a:noFill/>
          <a:ln>
            <a:noFill/>
          </a:ln>
        </p:spPr>
      </p:pic>
      <p:sp>
        <p:nvSpPr>
          <p:cNvPr id="683" name="Google Shape;683;p80"/>
          <p:cNvSpPr/>
          <p:nvPr/>
        </p:nvSpPr>
        <p:spPr>
          <a:xfrm>
            <a:off x="356975" y="3399625"/>
            <a:ext cx="2865300" cy="1231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ru">
                <a:latin typeface="Merriweather"/>
                <a:ea typeface="Merriweather"/>
                <a:cs typeface="Merriweather"/>
                <a:sym typeface="Merriweather"/>
              </a:rPr>
              <a:t>Шутова Ксения Юрьевна</a:t>
            </a:r>
            <a:endParaRPr>
              <a:latin typeface="Merriweather"/>
              <a:ea typeface="Merriweather"/>
              <a:cs typeface="Merriweather"/>
              <a:sym typeface="Merriweather"/>
            </a:endParaRPr>
          </a:p>
          <a:p>
            <a:pPr indent="0" lvl="0" marL="0" rtl="0" algn="ctr">
              <a:spcBef>
                <a:spcPts val="0"/>
              </a:spcBef>
              <a:spcAft>
                <a:spcPts val="0"/>
              </a:spcAft>
              <a:buNone/>
            </a:pPr>
            <a:r>
              <a:rPr lang="ru">
                <a:latin typeface="Merriweather"/>
                <a:ea typeface="Merriweather"/>
                <a:cs typeface="Merriweather"/>
                <a:sym typeface="Merriweather"/>
              </a:rPr>
              <a:t>инженер</a:t>
            </a:r>
            <a:endParaRPr>
              <a:latin typeface="Merriweather"/>
              <a:ea typeface="Merriweather"/>
              <a:cs typeface="Merriweather"/>
              <a:sym typeface="Merriweather"/>
            </a:endParaRPr>
          </a:p>
          <a:p>
            <a:pPr indent="0" lvl="0" marL="0" rtl="0" algn="ctr">
              <a:spcBef>
                <a:spcPts val="0"/>
              </a:spcBef>
              <a:spcAft>
                <a:spcPts val="0"/>
              </a:spcAft>
              <a:buNone/>
            </a:pPr>
            <a:r>
              <a:rPr lang="ru">
                <a:latin typeface="Merriweather"/>
                <a:ea typeface="Merriweather"/>
                <a:cs typeface="Merriweather"/>
                <a:sym typeface="Merriweather"/>
              </a:rPr>
              <a:t>Лаборатория 18</a:t>
            </a:r>
            <a:endParaRPr>
              <a:latin typeface="Merriweather"/>
              <a:ea typeface="Merriweather"/>
              <a:cs typeface="Merriweather"/>
              <a:sym typeface="Merriweather"/>
            </a:endParaRPr>
          </a:p>
          <a:p>
            <a:pPr indent="0" lvl="0" marL="0" rtl="0" algn="ctr">
              <a:spcBef>
                <a:spcPts val="0"/>
              </a:spcBef>
              <a:spcAft>
                <a:spcPts val="0"/>
              </a:spcAft>
              <a:buNone/>
            </a:pPr>
            <a:r>
              <a:rPr lang="ru" u="sng">
                <a:solidFill>
                  <a:schemeClr val="hlink"/>
                </a:solidFill>
                <a:latin typeface="Merriweather"/>
                <a:ea typeface="Merriweather"/>
                <a:cs typeface="Merriweather"/>
                <a:sym typeface="Merriweather"/>
                <a:hlinkClick r:id="rId4"/>
              </a:rPr>
              <a:t>shutova.k.u@yandex.ru</a:t>
            </a:r>
            <a:endParaRPr>
              <a:latin typeface="Merriweather"/>
              <a:ea typeface="Merriweather"/>
              <a:cs typeface="Merriweather"/>
              <a:sym typeface="Merriweather"/>
            </a:endParaRPr>
          </a:p>
          <a:p>
            <a:pPr indent="0" lvl="0" marL="0" rtl="0" algn="ctr">
              <a:spcBef>
                <a:spcPts val="0"/>
              </a:spcBef>
              <a:spcAft>
                <a:spcPts val="0"/>
              </a:spcAft>
              <a:buNone/>
            </a:pPr>
            <a:r>
              <a:rPr lang="ru">
                <a:latin typeface="Merriweather"/>
                <a:ea typeface="Merriweather"/>
                <a:cs typeface="Merriweather"/>
                <a:sym typeface="Merriweather"/>
              </a:rPr>
              <a:t>тел.: 8 (985) 199-02-16</a:t>
            </a:r>
            <a:endParaRPr>
              <a:latin typeface="Merriweather"/>
              <a:ea typeface="Merriweather"/>
              <a:cs typeface="Merriweather"/>
              <a:sym typeface="Merriweather"/>
            </a:endParaRPr>
          </a:p>
        </p:txBody>
      </p:sp>
      <p:sp>
        <p:nvSpPr>
          <p:cNvPr id="684" name="Google Shape;684;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id="689" name="Google Shape;689;p81"/>
          <p:cNvPicPr preferRelativeResize="0"/>
          <p:nvPr/>
        </p:nvPicPr>
        <p:blipFill rotWithShape="1">
          <a:blip r:embed="rId3">
            <a:alphaModFix/>
          </a:blip>
          <a:srcRect b="0" l="0" r="0" t="0"/>
          <a:stretch/>
        </p:blipFill>
        <p:spPr>
          <a:xfrm>
            <a:off x="6473536" y="668049"/>
            <a:ext cx="2942114" cy="4236028"/>
          </a:xfrm>
          <a:prstGeom prst="rect">
            <a:avLst/>
          </a:prstGeom>
          <a:noFill/>
          <a:ln>
            <a:noFill/>
          </a:ln>
        </p:spPr>
      </p:pic>
      <p:pic>
        <p:nvPicPr>
          <p:cNvPr id="690" name="Google Shape;690;p81"/>
          <p:cNvPicPr preferRelativeResize="0"/>
          <p:nvPr/>
        </p:nvPicPr>
        <p:blipFill rotWithShape="1">
          <a:blip r:embed="rId4">
            <a:alphaModFix/>
          </a:blip>
          <a:srcRect b="0" l="0" r="0" t="0"/>
          <a:stretch/>
        </p:blipFill>
        <p:spPr>
          <a:xfrm rot="5400000">
            <a:off x="-465299" y="1893298"/>
            <a:ext cx="1614922" cy="684323"/>
          </a:xfrm>
          <a:prstGeom prst="rect">
            <a:avLst/>
          </a:prstGeom>
          <a:noFill/>
          <a:ln>
            <a:noFill/>
          </a:ln>
        </p:spPr>
      </p:pic>
      <p:pic>
        <p:nvPicPr>
          <p:cNvPr id="691" name="Google Shape;691;p81"/>
          <p:cNvPicPr preferRelativeResize="0"/>
          <p:nvPr/>
        </p:nvPicPr>
        <p:blipFill rotWithShape="1">
          <a:blip r:embed="rId4">
            <a:alphaModFix/>
          </a:blip>
          <a:srcRect b="566" l="0" r="63583" t="0"/>
          <a:stretch/>
        </p:blipFill>
        <p:spPr>
          <a:xfrm rot="-139009">
            <a:off x="91268" y="3124373"/>
            <a:ext cx="616978" cy="713860"/>
          </a:xfrm>
          <a:prstGeom prst="rect">
            <a:avLst/>
          </a:prstGeom>
          <a:noFill/>
          <a:ln>
            <a:noFill/>
          </a:ln>
        </p:spPr>
      </p:pic>
      <p:sp>
        <p:nvSpPr>
          <p:cNvPr id="692" name="Google Shape;692;p81"/>
          <p:cNvSpPr txBox="1"/>
          <p:nvPr/>
        </p:nvSpPr>
        <p:spPr>
          <a:xfrm>
            <a:off x="514350" y="312160"/>
            <a:ext cx="4158209" cy="766763"/>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ru" sz="4500" u="none" cap="none" strike="noStrike">
                <a:solidFill>
                  <a:srgbClr val="3049B2"/>
                </a:solidFill>
                <a:latin typeface="Open Sans ExtraBold"/>
                <a:ea typeface="Open Sans ExtraBold"/>
                <a:cs typeface="Open Sans ExtraBold"/>
                <a:sym typeface="Open Sans ExtraBold"/>
              </a:rPr>
              <a:t>Наша миссия</a:t>
            </a:r>
            <a:endParaRPr sz="700"/>
          </a:p>
        </p:txBody>
      </p:sp>
      <p:sp>
        <p:nvSpPr>
          <p:cNvPr id="693" name="Google Shape;693;p81"/>
          <p:cNvSpPr txBox="1"/>
          <p:nvPr/>
        </p:nvSpPr>
        <p:spPr>
          <a:xfrm>
            <a:off x="817600" y="1492125"/>
            <a:ext cx="6433200" cy="261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ru" sz="1700" u="none" cap="none" strike="noStrike">
                <a:solidFill>
                  <a:srgbClr val="000000"/>
                </a:solidFill>
                <a:latin typeface="Open Sans"/>
                <a:ea typeface="Open Sans"/>
                <a:cs typeface="Open Sans"/>
                <a:sym typeface="Open Sans"/>
              </a:rPr>
              <a:t>Популяризация искусства среди молодежи ИПУ РАН</a:t>
            </a:r>
            <a:endParaRPr sz="700"/>
          </a:p>
        </p:txBody>
      </p:sp>
      <p:sp>
        <p:nvSpPr>
          <p:cNvPr id="694" name="Google Shape;694;p81"/>
          <p:cNvSpPr txBox="1"/>
          <p:nvPr/>
        </p:nvSpPr>
        <p:spPr>
          <a:xfrm>
            <a:off x="817597" y="2116989"/>
            <a:ext cx="4917331" cy="29019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ru" sz="1700" u="none" cap="none" strike="noStrike">
                <a:solidFill>
                  <a:srgbClr val="000000"/>
                </a:solidFill>
                <a:latin typeface="Open Sans"/>
                <a:ea typeface="Open Sans"/>
                <a:cs typeface="Open Sans"/>
                <a:sym typeface="Open Sans"/>
              </a:rPr>
              <a:t>ART-пространство для объединения людей</a:t>
            </a:r>
            <a:endParaRPr sz="700"/>
          </a:p>
        </p:txBody>
      </p:sp>
      <p:sp>
        <p:nvSpPr>
          <p:cNvPr id="695" name="Google Shape;695;p81"/>
          <p:cNvSpPr txBox="1"/>
          <p:nvPr/>
        </p:nvSpPr>
        <p:spPr>
          <a:xfrm>
            <a:off x="817596" y="2752725"/>
            <a:ext cx="4495651" cy="29019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ru" sz="1700" u="none" cap="none" strike="noStrike">
                <a:solidFill>
                  <a:srgbClr val="000000"/>
                </a:solidFill>
                <a:latin typeface="Open Sans"/>
                <a:ea typeface="Open Sans"/>
                <a:cs typeface="Open Sans"/>
                <a:sym typeface="Open Sans"/>
              </a:rPr>
              <a:t>Создание новых творческих интересов</a:t>
            </a:r>
            <a:endParaRPr sz="700"/>
          </a:p>
        </p:txBody>
      </p:sp>
      <p:sp>
        <p:nvSpPr>
          <p:cNvPr id="696" name="Google Shape;696;p81"/>
          <p:cNvSpPr txBox="1"/>
          <p:nvPr/>
        </p:nvSpPr>
        <p:spPr>
          <a:xfrm>
            <a:off x="817596" y="3269356"/>
            <a:ext cx="5655940" cy="89027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ru" sz="1700" u="none" cap="none" strike="noStrike">
                <a:solidFill>
                  <a:srgbClr val="000000"/>
                </a:solidFill>
                <a:latin typeface="Open Sans"/>
                <a:ea typeface="Open Sans"/>
                <a:cs typeface="Open Sans"/>
                <a:sym typeface="Open Sans"/>
              </a:rPr>
              <a:t>Показать на примерах, что "Искусство – не то, что висит на стене, а то, что происходит у нас в голове"</a:t>
            </a:r>
            <a:endParaRPr sz="700"/>
          </a:p>
        </p:txBody>
      </p:sp>
      <p:sp>
        <p:nvSpPr>
          <p:cNvPr id="697" name="Google Shape;697;p81"/>
          <p:cNvSpPr txBox="1"/>
          <p:nvPr>
            <p:ph idx="12" type="sldNum"/>
          </p:nvPr>
        </p:nvSpPr>
        <p:spPr>
          <a:xfrm>
            <a:off x="7891325" y="4856000"/>
            <a:ext cx="1066800" cy="182700"/>
          </a:xfrm>
          <a:prstGeom prst="rect">
            <a:avLst/>
          </a:prstGeom>
        </p:spPr>
        <p:txBody>
          <a:bodyPr anchorCtr="0" anchor="ctr" bIns="22850" lIns="45725" spcFirstLastPara="1" rIns="45725" wrap="square" tIns="22850">
            <a:noAutofit/>
          </a:bodyPr>
          <a:lstStyle/>
          <a:p>
            <a:pPr indent="0" lvl="0" marL="0" rtl="0" algn="r">
              <a:spcBef>
                <a:spcPts val="0"/>
              </a:spcBef>
              <a:spcAft>
                <a:spcPts val="0"/>
              </a:spcAft>
              <a:buClr>
                <a:srgbClr val="000000"/>
              </a:buClr>
              <a:buFont typeface="Arial"/>
              <a:buNone/>
            </a:pPr>
            <a:fld id="{00000000-1234-1234-1234-123412341234}" type="slidenum">
              <a:rPr lang="ru" sz="1000"/>
              <a:t>‹#›</a:t>
            </a:fld>
            <a:endParaRPr sz="10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82"/>
          <p:cNvPicPr preferRelativeResize="0"/>
          <p:nvPr/>
        </p:nvPicPr>
        <p:blipFill rotWithShape="1">
          <a:blip r:embed="rId3">
            <a:alphaModFix/>
          </a:blip>
          <a:srcRect b="0" l="0" r="0" t="0"/>
          <a:stretch/>
        </p:blipFill>
        <p:spPr>
          <a:xfrm>
            <a:off x="4639614" y="868390"/>
            <a:ext cx="234683" cy="180919"/>
          </a:xfrm>
          <a:prstGeom prst="rect">
            <a:avLst/>
          </a:prstGeom>
          <a:noFill/>
          <a:ln>
            <a:noFill/>
          </a:ln>
        </p:spPr>
      </p:pic>
      <p:pic>
        <p:nvPicPr>
          <p:cNvPr id="703" name="Google Shape;703;p82"/>
          <p:cNvPicPr preferRelativeResize="0"/>
          <p:nvPr/>
        </p:nvPicPr>
        <p:blipFill rotWithShape="1">
          <a:blip r:embed="rId3">
            <a:alphaModFix/>
          </a:blip>
          <a:srcRect b="0" l="0" r="0" t="0"/>
          <a:stretch/>
        </p:blipFill>
        <p:spPr>
          <a:xfrm>
            <a:off x="4639614" y="2288945"/>
            <a:ext cx="234683" cy="180919"/>
          </a:xfrm>
          <a:prstGeom prst="rect">
            <a:avLst/>
          </a:prstGeom>
          <a:noFill/>
          <a:ln>
            <a:noFill/>
          </a:ln>
        </p:spPr>
      </p:pic>
      <p:pic>
        <p:nvPicPr>
          <p:cNvPr id="704" name="Google Shape;704;p82"/>
          <p:cNvPicPr preferRelativeResize="0"/>
          <p:nvPr/>
        </p:nvPicPr>
        <p:blipFill rotWithShape="1">
          <a:blip r:embed="rId3">
            <a:alphaModFix/>
          </a:blip>
          <a:srcRect b="0" l="0" r="0" t="0"/>
          <a:stretch/>
        </p:blipFill>
        <p:spPr>
          <a:xfrm>
            <a:off x="4639614" y="3557099"/>
            <a:ext cx="234683" cy="180919"/>
          </a:xfrm>
          <a:prstGeom prst="rect">
            <a:avLst/>
          </a:prstGeom>
          <a:noFill/>
          <a:ln>
            <a:noFill/>
          </a:ln>
        </p:spPr>
      </p:pic>
      <p:pic>
        <p:nvPicPr>
          <p:cNvPr id="705" name="Google Shape;705;p82"/>
          <p:cNvPicPr preferRelativeResize="0"/>
          <p:nvPr/>
        </p:nvPicPr>
        <p:blipFill rotWithShape="1">
          <a:blip r:embed="rId4">
            <a:alphaModFix/>
          </a:blip>
          <a:srcRect b="0" l="0" r="0" t="0"/>
          <a:stretch/>
        </p:blipFill>
        <p:spPr>
          <a:xfrm>
            <a:off x="0" y="3330575"/>
            <a:ext cx="2572616" cy="2003425"/>
          </a:xfrm>
          <a:prstGeom prst="rect">
            <a:avLst/>
          </a:prstGeom>
          <a:noFill/>
          <a:ln>
            <a:noFill/>
          </a:ln>
        </p:spPr>
      </p:pic>
      <p:sp>
        <p:nvSpPr>
          <p:cNvPr id="706" name="Google Shape;706;p82"/>
          <p:cNvSpPr txBox="1"/>
          <p:nvPr/>
        </p:nvSpPr>
        <p:spPr>
          <a:xfrm>
            <a:off x="795338" y="1608950"/>
            <a:ext cx="2702100" cy="1523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ru" sz="1500" u="none" cap="none" strike="noStrike">
                <a:solidFill>
                  <a:srgbClr val="796572"/>
                </a:solidFill>
                <a:latin typeface="Arial"/>
                <a:ea typeface="Arial"/>
                <a:cs typeface="Arial"/>
                <a:sym typeface="Arial"/>
              </a:rPr>
              <a:t>Мы - механизм.</a:t>
            </a:r>
            <a:endParaRPr sz="700"/>
          </a:p>
          <a:p>
            <a:pPr indent="0" lvl="0" marL="0" marR="0" rtl="0" algn="l">
              <a:lnSpc>
                <a:spcPct val="140000"/>
              </a:lnSpc>
              <a:spcBef>
                <a:spcPts val="0"/>
              </a:spcBef>
              <a:spcAft>
                <a:spcPts val="0"/>
              </a:spcAft>
              <a:buNone/>
            </a:pPr>
            <a:r>
              <a:rPr b="0" i="0" lang="ru" sz="1500" u="none" cap="none" strike="noStrike">
                <a:solidFill>
                  <a:srgbClr val="796572"/>
                </a:solidFill>
                <a:latin typeface="Arial"/>
                <a:ea typeface="Arial"/>
                <a:cs typeface="Arial"/>
                <a:sym typeface="Arial"/>
              </a:rPr>
              <a:t>Каждое колесико отвечает за вдохновение, креативность, усидчивость, командную работу.</a:t>
            </a:r>
            <a:endParaRPr sz="700"/>
          </a:p>
        </p:txBody>
      </p:sp>
      <p:grpSp>
        <p:nvGrpSpPr>
          <p:cNvPr id="707" name="Google Shape;707;p82"/>
          <p:cNvGrpSpPr/>
          <p:nvPr/>
        </p:nvGrpSpPr>
        <p:grpSpPr>
          <a:xfrm>
            <a:off x="5224463" y="821928"/>
            <a:ext cx="3186113" cy="958691"/>
            <a:chOff x="0" y="-9525"/>
            <a:chExt cx="8496300" cy="2556510"/>
          </a:xfrm>
        </p:grpSpPr>
        <p:sp>
          <p:nvSpPr>
            <p:cNvPr id="708" name="Google Shape;708;p82"/>
            <p:cNvSpPr txBox="1"/>
            <p:nvPr/>
          </p:nvSpPr>
          <p:spPr>
            <a:xfrm>
              <a:off x="0" y="1021292"/>
              <a:ext cx="8496300" cy="1525693"/>
            </a:xfrm>
            <a:prstGeom prst="rect">
              <a:avLst/>
            </a:prstGeom>
            <a:noFill/>
            <a:ln>
              <a:noFill/>
            </a:ln>
          </p:spPr>
          <p:txBody>
            <a:bodyPr anchorCtr="0" anchor="t" bIns="0" lIns="0" spcFirstLastPara="1" rIns="0" wrap="square" tIns="0">
              <a:spAutoFit/>
            </a:bodyPr>
            <a:lstStyle/>
            <a:p>
              <a:pPr indent="-120650" lvl="1" marL="241300" marR="0" rtl="0" algn="l">
                <a:lnSpc>
                  <a:spcPct val="140018"/>
                </a:lnSpc>
                <a:spcBef>
                  <a:spcPts val="0"/>
                </a:spcBef>
                <a:spcAft>
                  <a:spcPts val="0"/>
                </a:spcAft>
                <a:buClr>
                  <a:srgbClr val="796572"/>
                </a:buClr>
                <a:buSzPts val="1100"/>
                <a:buFont typeface="Arial"/>
                <a:buChar char="•"/>
              </a:pPr>
              <a:r>
                <a:rPr b="0" i="0" lang="ru" sz="1100" u="none" cap="none" strike="noStrike">
                  <a:solidFill>
                    <a:srgbClr val="796572"/>
                  </a:solidFill>
                  <a:latin typeface="Arial"/>
                  <a:ea typeface="Arial"/>
                  <a:cs typeface="Arial"/>
                  <a:sym typeface="Arial"/>
                </a:rPr>
                <a:t>Пространство для объединения науки и творчества.</a:t>
              </a:r>
              <a:endParaRPr sz="700"/>
            </a:p>
            <a:p>
              <a:pPr indent="-120650" lvl="1" marL="241300" marR="0" rtl="0" algn="l">
                <a:lnSpc>
                  <a:spcPct val="139954"/>
                </a:lnSpc>
                <a:spcBef>
                  <a:spcPts val="0"/>
                </a:spcBef>
                <a:spcAft>
                  <a:spcPts val="0"/>
                </a:spcAft>
                <a:buClr>
                  <a:srgbClr val="796572"/>
                </a:buClr>
                <a:buSzPts val="1100"/>
                <a:buFont typeface="Arial"/>
                <a:buChar char="•"/>
              </a:pPr>
              <a:r>
                <a:rPr b="0" i="0" lang="ru" sz="1100" u="none" cap="none" strike="noStrike">
                  <a:solidFill>
                    <a:srgbClr val="796572"/>
                  </a:solidFill>
                  <a:latin typeface="Arial"/>
                  <a:ea typeface="Arial"/>
                  <a:cs typeface="Arial"/>
                  <a:sym typeface="Arial"/>
                </a:rPr>
                <a:t>Атмосфера для отдыха и перезагрузки</a:t>
              </a:r>
              <a:endParaRPr sz="700"/>
            </a:p>
          </p:txBody>
        </p:sp>
        <p:sp>
          <p:nvSpPr>
            <p:cNvPr id="709" name="Google Shape;709;p82"/>
            <p:cNvSpPr txBox="1"/>
            <p:nvPr/>
          </p:nvSpPr>
          <p:spPr>
            <a:xfrm>
              <a:off x="0" y="-9525"/>
              <a:ext cx="8496300" cy="720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ru" sz="1800" u="none" cap="none" strike="noStrike">
                  <a:solidFill>
                    <a:srgbClr val="000000"/>
                  </a:solidFill>
                  <a:latin typeface="Arial"/>
                  <a:ea typeface="Arial"/>
                  <a:cs typeface="Arial"/>
                  <a:sym typeface="Arial"/>
                </a:rPr>
                <a:t>Арт-пространство</a:t>
              </a:r>
              <a:endParaRPr sz="700"/>
            </a:p>
          </p:txBody>
        </p:sp>
      </p:grpSp>
      <p:grpSp>
        <p:nvGrpSpPr>
          <p:cNvPr id="710" name="Google Shape;710;p82"/>
          <p:cNvGrpSpPr/>
          <p:nvPr/>
        </p:nvGrpSpPr>
        <p:grpSpPr>
          <a:xfrm>
            <a:off x="5224463" y="2242483"/>
            <a:ext cx="3186113" cy="763429"/>
            <a:chOff x="0" y="-9525"/>
            <a:chExt cx="8496300" cy="2035810"/>
          </a:xfrm>
        </p:grpSpPr>
        <p:sp>
          <p:nvSpPr>
            <p:cNvPr id="711" name="Google Shape;711;p82"/>
            <p:cNvSpPr txBox="1"/>
            <p:nvPr/>
          </p:nvSpPr>
          <p:spPr>
            <a:xfrm>
              <a:off x="0" y="1021292"/>
              <a:ext cx="8496300" cy="1004993"/>
            </a:xfrm>
            <a:prstGeom prst="rect">
              <a:avLst/>
            </a:prstGeom>
            <a:noFill/>
            <a:ln>
              <a:noFill/>
            </a:ln>
          </p:spPr>
          <p:txBody>
            <a:bodyPr anchorCtr="0" anchor="t" bIns="0" lIns="0" spcFirstLastPara="1" rIns="0" wrap="square" tIns="0">
              <a:spAutoFit/>
            </a:bodyPr>
            <a:lstStyle/>
            <a:p>
              <a:pPr indent="-120650" lvl="1" marL="241300" marR="0" rtl="0" algn="l">
                <a:lnSpc>
                  <a:spcPct val="140018"/>
                </a:lnSpc>
                <a:spcBef>
                  <a:spcPts val="0"/>
                </a:spcBef>
                <a:spcAft>
                  <a:spcPts val="0"/>
                </a:spcAft>
                <a:buClr>
                  <a:srgbClr val="796572"/>
                </a:buClr>
                <a:buSzPts val="1100"/>
                <a:buFont typeface="Arial"/>
                <a:buChar char="•"/>
              </a:pPr>
              <a:r>
                <a:rPr b="0" i="0" lang="ru" sz="1100" u="none" cap="none" strike="noStrike">
                  <a:solidFill>
                    <a:srgbClr val="796572"/>
                  </a:solidFill>
                  <a:latin typeface="Arial"/>
                  <a:ea typeface="Arial"/>
                  <a:cs typeface="Arial"/>
                  <a:sym typeface="Arial"/>
                </a:rPr>
                <a:t>Площадка для обсуждения творческих работ</a:t>
              </a:r>
              <a:endParaRPr sz="700"/>
            </a:p>
            <a:p>
              <a:pPr indent="-120650" lvl="1" marL="241300" marR="0" rtl="0" algn="l">
                <a:lnSpc>
                  <a:spcPct val="139954"/>
                </a:lnSpc>
                <a:spcBef>
                  <a:spcPts val="0"/>
                </a:spcBef>
                <a:spcAft>
                  <a:spcPts val="0"/>
                </a:spcAft>
                <a:buClr>
                  <a:srgbClr val="796572"/>
                </a:buClr>
                <a:buSzPts val="1100"/>
                <a:buFont typeface="Arial"/>
                <a:buChar char="•"/>
              </a:pPr>
              <a:r>
                <a:rPr b="0" i="0" lang="ru" sz="1100" u="none" cap="none" strike="noStrike">
                  <a:solidFill>
                    <a:srgbClr val="796572"/>
                  </a:solidFill>
                  <a:latin typeface="Arial"/>
                  <a:ea typeface="Arial"/>
                  <a:cs typeface="Arial"/>
                  <a:sym typeface="Arial"/>
                </a:rPr>
                <a:t>Поиск единомышленников для проектов</a:t>
              </a:r>
              <a:endParaRPr sz="700"/>
            </a:p>
          </p:txBody>
        </p:sp>
        <p:sp>
          <p:nvSpPr>
            <p:cNvPr id="712" name="Google Shape;712;p82"/>
            <p:cNvSpPr txBox="1"/>
            <p:nvPr/>
          </p:nvSpPr>
          <p:spPr>
            <a:xfrm>
              <a:off x="0" y="-9525"/>
              <a:ext cx="8496300" cy="720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ru" sz="1800" u="none" cap="none" strike="noStrike">
                  <a:solidFill>
                    <a:srgbClr val="000000"/>
                  </a:solidFill>
                  <a:latin typeface="Arial"/>
                  <a:ea typeface="Arial"/>
                  <a:cs typeface="Arial"/>
                  <a:sym typeface="Arial"/>
                </a:rPr>
                <a:t>Коллаборации</a:t>
              </a:r>
              <a:endParaRPr sz="700"/>
            </a:p>
          </p:txBody>
        </p:sp>
      </p:grpSp>
      <p:grpSp>
        <p:nvGrpSpPr>
          <p:cNvPr id="713" name="Google Shape;713;p82"/>
          <p:cNvGrpSpPr/>
          <p:nvPr/>
        </p:nvGrpSpPr>
        <p:grpSpPr>
          <a:xfrm>
            <a:off x="5224463" y="3510637"/>
            <a:ext cx="3186113" cy="763429"/>
            <a:chOff x="0" y="-9525"/>
            <a:chExt cx="8496300" cy="2035810"/>
          </a:xfrm>
        </p:grpSpPr>
        <p:sp>
          <p:nvSpPr>
            <p:cNvPr id="714" name="Google Shape;714;p82"/>
            <p:cNvSpPr txBox="1"/>
            <p:nvPr/>
          </p:nvSpPr>
          <p:spPr>
            <a:xfrm>
              <a:off x="0" y="1021292"/>
              <a:ext cx="8496300" cy="1004993"/>
            </a:xfrm>
            <a:prstGeom prst="rect">
              <a:avLst/>
            </a:prstGeom>
            <a:noFill/>
            <a:ln>
              <a:noFill/>
            </a:ln>
          </p:spPr>
          <p:txBody>
            <a:bodyPr anchorCtr="0" anchor="t" bIns="0" lIns="0" spcFirstLastPara="1" rIns="0" wrap="square" tIns="0">
              <a:spAutoFit/>
            </a:bodyPr>
            <a:lstStyle/>
            <a:p>
              <a:pPr indent="-120650" lvl="1" marL="241300" marR="0" rtl="0" algn="l">
                <a:lnSpc>
                  <a:spcPct val="139954"/>
                </a:lnSpc>
                <a:spcBef>
                  <a:spcPts val="0"/>
                </a:spcBef>
                <a:spcAft>
                  <a:spcPts val="0"/>
                </a:spcAft>
                <a:buClr>
                  <a:srgbClr val="796572"/>
                </a:buClr>
                <a:buSzPts val="1100"/>
                <a:buFont typeface="Arial"/>
                <a:buChar char="•"/>
              </a:pPr>
              <a:r>
                <a:rPr b="0" i="0" lang="ru" sz="1100" u="none" cap="none" strike="noStrike">
                  <a:solidFill>
                    <a:srgbClr val="796572"/>
                  </a:solidFill>
                  <a:latin typeface="Arial"/>
                  <a:ea typeface="Arial"/>
                  <a:cs typeface="Arial"/>
                  <a:sym typeface="Arial"/>
                </a:rPr>
                <a:t>Единая система для организации масштабных событий</a:t>
              </a:r>
              <a:endParaRPr sz="700"/>
            </a:p>
          </p:txBody>
        </p:sp>
        <p:sp>
          <p:nvSpPr>
            <p:cNvPr id="715" name="Google Shape;715;p82"/>
            <p:cNvSpPr txBox="1"/>
            <p:nvPr/>
          </p:nvSpPr>
          <p:spPr>
            <a:xfrm>
              <a:off x="0" y="-9525"/>
              <a:ext cx="8496300" cy="720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ru" sz="1800" u="none" cap="none" strike="noStrike">
                  <a:solidFill>
                    <a:srgbClr val="000000"/>
                  </a:solidFill>
                  <a:latin typeface="Arial"/>
                  <a:ea typeface="Arial"/>
                  <a:cs typeface="Arial"/>
                  <a:sym typeface="Arial"/>
                </a:rPr>
                <a:t>Связующее звено</a:t>
              </a:r>
              <a:endParaRPr sz="700"/>
            </a:p>
          </p:txBody>
        </p:sp>
      </p:grpSp>
      <p:sp>
        <p:nvSpPr>
          <p:cNvPr id="716" name="Google Shape;716;p82"/>
          <p:cNvSpPr txBox="1"/>
          <p:nvPr/>
        </p:nvSpPr>
        <p:spPr>
          <a:xfrm>
            <a:off x="795338" y="444527"/>
            <a:ext cx="1636365" cy="766763"/>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ru" sz="4500" u="none" cap="none" strike="noStrike">
                <a:solidFill>
                  <a:srgbClr val="3049B2"/>
                </a:solidFill>
                <a:latin typeface="Open Sans ExtraBold"/>
                <a:ea typeface="Open Sans ExtraBold"/>
                <a:cs typeface="Open Sans ExtraBold"/>
                <a:sym typeface="Open Sans ExtraBold"/>
              </a:rPr>
              <a:t>Цели</a:t>
            </a:r>
            <a:endParaRPr sz="700"/>
          </a:p>
        </p:txBody>
      </p:sp>
      <p:sp>
        <p:nvSpPr>
          <p:cNvPr id="717" name="Google Shape;717;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cxnSp>
        <p:nvCxnSpPr>
          <p:cNvPr id="722" name="Google Shape;722;p83"/>
          <p:cNvCxnSpPr/>
          <p:nvPr/>
        </p:nvCxnSpPr>
        <p:spPr>
          <a:xfrm>
            <a:off x="813622" y="2946989"/>
            <a:ext cx="7516755" cy="0"/>
          </a:xfrm>
          <a:prstGeom prst="straightConnector1">
            <a:avLst/>
          </a:prstGeom>
          <a:noFill/>
          <a:ln cap="rnd" cmpd="sng" w="47625">
            <a:solidFill>
              <a:srgbClr val="3049B2"/>
            </a:solidFill>
            <a:prstDash val="solid"/>
            <a:round/>
            <a:headEnd len="sm" w="sm" type="none"/>
            <a:tailEnd len="med" w="med" type="stealth"/>
          </a:ln>
        </p:spPr>
      </p:cxnSp>
      <p:pic>
        <p:nvPicPr>
          <p:cNvPr id="723" name="Google Shape;723;p83"/>
          <p:cNvPicPr preferRelativeResize="0"/>
          <p:nvPr/>
        </p:nvPicPr>
        <p:blipFill rotWithShape="1">
          <a:blip r:embed="rId3">
            <a:alphaModFix/>
          </a:blip>
          <a:srcRect b="0" l="0" r="0" t="0"/>
          <a:stretch/>
        </p:blipFill>
        <p:spPr>
          <a:xfrm>
            <a:off x="1226322" y="2773265"/>
            <a:ext cx="360763" cy="333575"/>
          </a:xfrm>
          <a:prstGeom prst="rect">
            <a:avLst/>
          </a:prstGeom>
          <a:noFill/>
          <a:ln>
            <a:noFill/>
          </a:ln>
        </p:spPr>
      </p:pic>
      <p:pic>
        <p:nvPicPr>
          <p:cNvPr id="724" name="Google Shape;724;p83"/>
          <p:cNvPicPr preferRelativeResize="0"/>
          <p:nvPr/>
        </p:nvPicPr>
        <p:blipFill rotWithShape="1">
          <a:blip r:embed="rId4">
            <a:alphaModFix/>
          </a:blip>
          <a:srcRect b="0" l="0" r="0" t="0"/>
          <a:stretch/>
        </p:blipFill>
        <p:spPr>
          <a:xfrm>
            <a:off x="2715856" y="2780202"/>
            <a:ext cx="360763" cy="333575"/>
          </a:xfrm>
          <a:prstGeom prst="rect">
            <a:avLst/>
          </a:prstGeom>
          <a:noFill/>
          <a:ln>
            <a:noFill/>
          </a:ln>
        </p:spPr>
      </p:pic>
      <p:pic>
        <p:nvPicPr>
          <p:cNvPr id="725" name="Google Shape;725;p83"/>
          <p:cNvPicPr preferRelativeResize="0"/>
          <p:nvPr/>
        </p:nvPicPr>
        <p:blipFill rotWithShape="1">
          <a:blip r:embed="rId3">
            <a:alphaModFix/>
          </a:blip>
          <a:srcRect b="0" l="0" r="0" t="0"/>
          <a:stretch/>
        </p:blipFill>
        <p:spPr>
          <a:xfrm>
            <a:off x="4458468" y="2773265"/>
            <a:ext cx="360763" cy="333575"/>
          </a:xfrm>
          <a:prstGeom prst="rect">
            <a:avLst/>
          </a:prstGeom>
          <a:noFill/>
          <a:ln>
            <a:noFill/>
          </a:ln>
        </p:spPr>
      </p:pic>
      <p:pic>
        <p:nvPicPr>
          <p:cNvPr id="726" name="Google Shape;726;p83"/>
          <p:cNvPicPr preferRelativeResize="0"/>
          <p:nvPr/>
        </p:nvPicPr>
        <p:blipFill rotWithShape="1">
          <a:blip r:embed="rId3">
            <a:alphaModFix/>
          </a:blip>
          <a:srcRect b="0" l="0" r="0" t="0"/>
          <a:stretch/>
        </p:blipFill>
        <p:spPr>
          <a:xfrm>
            <a:off x="6584694" y="2792108"/>
            <a:ext cx="360763" cy="333575"/>
          </a:xfrm>
          <a:prstGeom prst="rect">
            <a:avLst/>
          </a:prstGeom>
          <a:noFill/>
          <a:ln>
            <a:noFill/>
          </a:ln>
        </p:spPr>
      </p:pic>
      <p:pic>
        <p:nvPicPr>
          <p:cNvPr id="727" name="Google Shape;727;p83"/>
          <p:cNvPicPr preferRelativeResize="0"/>
          <p:nvPr/>
        </p:nvPicPr>
        <p:blipFill rotWithShape="1">
          <a:blip r:embed="rId5">
            <a:alphaModFix/>
          </a:blip>
          <a:srcRect b="0" l="0" r="0" t="0"/>
          <a:stretch/>
        </p:blipFill>
        <p:spPr>
          <a:xfrm rot="-10077983">
            <a:off x="3518805" y="-126547"/>
            <a:ext cx="2240090" cy="1853674"/>
          </a:xfrm>
          <a:prstGeom prst="rect">
            <a:avLst/>
          </a:prstGeom>
          <a:noFill/>
          <a:ln>
            <a:noFill/>
          </a:ln>
        </p:spPr>
      </p:pic>
      <p:sp>
        <p:nvSpPr>
          <p:cNvPr id="728" name="Google Shape;728;p83"/>
          <p:cNvSpPr txBox="1"/>
          <p:nvPr/>
        </p:nvSpPr>
        <p:spPr>
          <a:xfrm>
            <a:off x="514350" y="433388"/>
            <a:ext cx="3946733" cy="766763"/>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ru" sz="4500" u="none" cap="none" strike="noStrike">
                <a:solidFill>
                  <a:srgbClr val="3049B2"/>
                </a:solidFill>
                <a:latin typeface="Open Sans ExtraBold"/>
                <a:ea typeface="Open Sans ExtraBold"/>
                <a:cs typeface="Open Sans ExtraBold"/>
                <a:sym typeface="Open Sans ExtraBold"/>
              </a:rPr>
              <a:t>План работ</a:t>
            </a:r>
            <a:endParaRPr sz="700"/>
          </a:p>
        </p:txBody>
      </p:sp>
      <p:sp>
        <p:nvSpPr>
          <p:cNvPr id="729" name="Google Shape;729;p83"/>
          <p:cNvSpPr txBox="1"/>
          <p:nvPr/>
        </p:nvSpPr>
        <p:spPr>
          <a:xfrm>
            <a:off x="1310302" y="3201696"/>
            <a:ext cx="1292579" cy="35083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ru" sz="1000" u="none" cap="none" strike="noStrike">
                <a:solidFill>
                  <a:srgbClr val="000000"/>
                </a:solidFill>
                <a:latin typeface="Open Sans"/>
                <a:ea typeface="Open Sans"/>
                <a:cs typeface="Open Sans"/>
                <a:sym typeface="Open Sans"/>
              </a:rPr>
              <a:t>Подготовительные работы</a:t>
            </a:r>
            <a:endParaRPr sz="700"/>
          </a:p>
        </p:txBody>
      </p:sp>
      <p:sp>
        <p:nvSpPr>
          <p:cNvPr id="730" name="Google Shape;730;p83"/>
          <p:cNvSpPr txBox="1"/>
          <p:nvPr/>
        </p:nvSpPr>
        <p:spPr>
          <a:xfrm>
            <a:off x="2715856" y="2384425"/>
            <a:ext cx="606778" cy="35083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ru" sz="1000" u="none" cap="none" strike="noStrike">
                <a:solidFill>
                  <a:srgbClr val="000000"/>
                </a:solidFill>
                <a:latin typeface="Open Sans"/>
                <a:ea typeface="Open Sans"/>
                <a:cs typeface="Open Sans"/>
                <a:sym typeface="Open Sans"/>
              </a:rPr>
              <a:t>Старт проекта</a:t>
            </a:r>
            <a:endParaRPr sz="700"/>
          </a:p>
        </p:txBody>
      </p:sp>
      <p:sp>
        <p:nvSpPr>
          <p:cNvPr id="731" name="Google Shape;731;p83"/>
          <p:cNvSpPr txBox="1"/>
          <p:nvPr/>
        </p:nvSpPr>
        <p:spPr>
          <a:xfrm>
            <a:off x="1226326" y="3706150"/>
            <a:ext cx="1581600" cy="800400"/>
          </a:xfrm>
          <a:prstGeom prst="rect">
            <a:avLst/>
          </a:prstGeom>
          <a:noFill/>
          <a:ln>
            <a:noFill/>
          </a:ln>
        </p:spPr>
        <p:txBody>
          <a:bodyPr anchorCtr="0" anchor="t" bIns="0" lIns="0" spcFirstLastPara="1" rIns="0" wrap="square" tIns="0">
            <a:spAutoFit/>
          </a:bodyPr>
          <a:lstStyle/>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Планирование пространства </a:t>
            </a:r>
            <a:endParaRPr sz="700"/>
          </a:p>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Оборудование мастерской</a:t>
            </a:r>
            <a:endParaRPr sz="700"/>
          </a:p>
        </p:txBody>
      </p:sp>
      <p:sp>
        <p:nvSpPr>
          <p:cNvPr id="732" name="Google Shape;732;p83"/>
          <p:cNvSpPr txBox="1"/>
          <p:nvPr/>
        </p:nvSpPr>
        <p:spPr>
          <a:xfrm>
            <a:off x="2602874" y="1542875"/>
            <a:ext cx="1931400" cy="585000"/>
          </a:xfrm>
          <a:prstGeom prst="rect">
            <a:avLst/>
          </a:prstGeom>
          <a:noFill/>
          <a:ln>
            <a:noFill/>
          </a:ln>
        </p:spPr>
        <p:txBody>
          <a:bodyPr anchorCtr="0" anchor="t" bIns="0" lIns="0" spcFirstLastPara="1" rIns="0" wrap="square" tIns="0">
            <a:spAutoFit/>
          </a:bodyPr>
          <a:lstStyle/>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Организация воркшопов</a:t>
            </a:r>
            <a:endParaRPr sz="700"/>
          </a:p>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Открытое пространство для творчества</a:t>
            </a:r>
            <a:endParaRPr sz="700"/>
          </a:p>
        </p:txBody>
      </p:sp>
      <p:sp>
        <p:nvSpPr>
          <p:cNvPr id="733" name="Google Shape;733;p83"/>
          <p:cNvSpPr txBox="1"/>
          <p:nvPr/>
        </p:nvSpPr>
        <p:spPr>
          <a:xfrm>
            <a:off x="6584694" y="2384425"/>
            <a:ext cx="1292579" cy="35083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ru" sz="1000" u="none" cap="none" strike="noStrike">
                <a:solidFill>
                  <a:srgbClr val="000000"/>
                </a:solidFill>
                <a:latin typeface="Open Sans"/>
                <a:ea typeface="Open Sans"/>
                <a:cs typeface="Open Sans"/>
                <a:sym typeface="Open Sans"/>
              </a:rPr>
              <a:t>Выход за рамки мастерской</a:t>
            </a:r>
            <a:endParaRPr sz="700"/>
          </a:p>
        </p:txBody>
      </p:sp>
      <p:sp>
        <p:nvSpPr>
          <p:cNvPr id="734" name="Google Shape;734;p83"/>
          <p:cNvSpPr txBox="1"/>
          <p:nvPr/>
        </p:nvSpPr>
        <p:spPr>
          <a:xfrm>
            <a:off x="6398954" y="1429081"/>
            <a:ext cx="1931400" cy="800400"/>
          </a:xfrm>
          <a:prstGeom prst="rect">
            <a:avLst/>
          </a:prstGeom>
          <a:noFill/>
          <a:ln>
            <a:noFill/>
          </a:ln>
        </p:spPr>
        <p:txBody>
          <a:bodyPr anchorCtr="0" anchor="t" bIns="0" lIns="0" spcFirstLastPara="1" rIns="0" wrap="square" tIns="0">
            <a:spAutoFit/>
          </a:bodyPr>
          <a:lstStyle/>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Сотрудничество с научными лабораториями </a:t>
            </a:r>
            <a:endParaRPr sz="700"/>
          </a:p>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Сотрудничество с секциями</a:t>
            </a:r>
            <a:endParaRPr sz="700"/>
          </a:p>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Выставки</a:t>
            </a:r>
            <a:endParaRPr sz="700"/>
          </a:p>
        </p:txBody>
      </p:sp>
      <p:sp>
        <p:nvSpPr>
          <p:cNvPr id="735" name="Google Shape;735;p83"/>
          <p:cNvSpPr txBox="1"/>
          <p:nvPr/>
        </p:nvSpPr>
        <p:spPr>
          <a:xfrm>
            <a:off x="4458468" y="3201696"/>
            <a:ext cx="1447436" cy="35083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ru" sz="1000" u="none" cap="none" strike="noStrike">
                <a:solidFill>
                  <a:srgbClr val="000000"/>
                </a:solidFill>
                <a:latin typeface="Open Sans"/>
                <a:ea typeface="Open Sans"/>
                <a:cs typeface="Open Sans"/>
                <a:sym typeface="Open Sans"/>
              </a:rPr>
              <a:t>Работа внутри мастерской</a:t>
            </a:r>
            <a:endParaRPr sz="700"/>
          </a:p>
        </p:txBody>
      </p:sp>
      <p:sp>
        <p:nvSpPr>
          <p:cNvPr id="736" name="Google Shape;736;p83"/>
          <p:cNvSpPr txBox="1"/>
          <p:nvPr/>
        </p:nvSpPr>
        <p:spPr>
          <a:xfrm>
            <a:off x="4420789" y="3752250"/>
            <a:ext cx="1522800" cy="585000"/>
          </a:xfrm>
          <a:prstGeom prst="rect">
            <a:avLst/>
          </a:prstGeom>
          <a:noFill/>
          <a:ln>
            <a:noFill/>
          </a:ln>
        </p:spPr>
        <p:txBody>
          <a:bodyPr anchorCtr="0" anchor="t" bIns="0" lIns="0" spcFirstLastPara="1" rIns="0" wrap="square" tIns="0">
            <a:spAutoFit/>
          </a:bodyPr>
          <a:lstStyle/>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Мастер-классы</a:t>
            </a:r>
            <a:endParaRPr sz="700"/>
          </a:p>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Тематические лекции</a:t>
            </a:r>
            <a:endParaRPr sz="700"/>
          </a:p>
          <a:p>
            <a:pPr indent="-101600" lvl="1" marL="203200" marR="0" rtl="0" algn="l">
              <a:lnSpc>
                <a:spcPct val="140000"/>
              </a:lnSpc>
              <a:spcBef>
                <a:spcPts val="0"/>
              </a:spcBef>
              <a:spcAft>
                <a:spcPts val="0"/>
              </a:spcAft>
              <a:buClr>
                <a:srgbClr val="000000"/>
              </a:buClr>
              <a:buSzPts val="1000"/>
              <a:buFont typeface="Arial"/>
              <a:buChar char="•"/>
            </a:pPr>
            <a:r>
              <a:rPr b="0" i="0" lang="ru" sz="1000" u="none" cap="none" strike="noStrike">
                <a:solidFill>
                  <a:srgbClr val="000000"/>
                </a:solidFill>
                <a:latin typeface="Open Sans Light"/>
                <a:ea typeface="Open Sans Light"/>
                <a:cs typeface="Open Sans Light"/>
                <a:sym typeface="Open Sans Light"/>
              </a:rPr>
              <a:t>Розыгрыши</a:t>
            </a:r>
            <a:endParaRPr sz="700"/>
          </a:p>
        </p:txBody>
      </p:sp>
      <p:sp>
        <p:nvSpPr>
          <p:cNvPr id="737" name="Google Shape;737;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84"/>
          <p:cNvSpPr/>
          <p:nvPr/>
        </p:nvSpPr>
        <p:spPr>
          <a:xfrm rot="-5400000">
            <a:off x="327125" y="2384525"/>
            <a:ext cx="223904" cy="150547"/>
          </a:xfrm>
          <a:custGeom>
            <a:rect b="b" l="l" r="r" t="t"/>
            <a:pathLst>
              <a:path extrusionOk="0" h="1297940" w="1930400">
                <a:moveTo>
                  <a:pt x="0" y="0"/>
                </a:moveTo>
                <a:lnTo>
                  <a:pt x="965200" y="1297940"/>
                </a:lnTo>
                <a:lnTo>
                  <a:pt x="1930400" y="0"/>
                </a:lnTo>
                <a:close/>
              </a:path>
            </a:pathLst>
          </a:custGeom>
          <a:solidFill>
            <a:srgbClr val="DE1655"/>
          </a:solidFill>
          <a:ln>
            <a:noFill/>
          </a:ln>
        </p:spPr>
      </p:sp>
      <p:sp>
        <p:nvSpPr>
          <p:cNvPr id="743" name="Google Shape;743;p84"/>
          <p:cNvSpPr txBox="1"/>
          <p:nvPr/>
        </p:nvSpPr>
        <p:spPr>
          <a:xfrm>
            <a:off x="647085" y="2319271"/>
            <a:ext cx="4183537"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ru" sz="1300" u="none" cap="none" strike="noStrike">
                <a:solidFill>
                  <a:srgbClr val="000000"/>
                </a:solidFill>
                <a:latin typeface="Open Sans Light"/>
                <a:ea typeface="Open Sans Light"/>
                <a:cs typeface="Open Sans Light"/>
                <a:sym typeface="Open Sans Light"/>
              </a:rPr>
              <a:t>Тематические выставки с работами коллег</a:t>
            </a:r>
            <a:endParaRPr sz="700"/>
          </a:p>
        </p:txBody>
      </p:sp>
      <p:sp>
        <p:nvSpPr>
          <p:cNvPr id="744" name="Google Shape;744;p84"/>
          <p:cNvSpPr txBox="1"/>
          <p:nvPr/>
        </p:nvSpPr>
        <p:spPr>
          <a:xfrm>
            <a:off x="647085" y="2713954"/>
            <a:ext cx="4183537" cy="22415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ru" sz="1300" u="none" cap="none" strike="noStrike">
                <a:solidFill>
                  <a:srgbClr val="000000"/>
                </a:solidFill>
                <a:latin typeface="Open Sans Light"/>
                <a:ea typeface="Open Sans Light"/>
                <a:cs typeface="Open Sans Light"/>
                <a:sym typeface="Open Sans Light"/>
              </a:rPr>
              <a:t>Тематические собрания</a:t>
            </a:r>
            <a:endParaRPr sz="700"/>
          </a:p>
        </p:txBody>
      </p:sp>
      <p:sp>
        <p:nvSpPr>
          <p:cNvPr id="745" name="Google Shape;745;p84"/>
          <p:cNvSpPr txBox="1"/>
          <p:nvPr/>
        </p:nvSpPr>
        <p:spPr>
          <a:xfrm>
            <a:off x="647085" y="3064392"/>
            <a:ext cx="4183537"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ru" sz="1300" u="none" cap="none" strike="noStrike">
                <a:solidFill>
                  <a:srgbClr val="000000"/>
                </a:solidFill>
                <a:latin typeface="Open Sans Light"/>
                <a:ea typeface="Open Sans Light"/>
                <a:cs typeface="Open Sans Light"/>
                <a:sym typeface="Open Sans Light"/>
              </a:rPr>
              <a:t>Арт-терапия</a:t>
            </a:r>
            <a:endParaRPr sz="700"/>
          </a:p>
        </p:txBody>
      </p:sp>
      <p:sp>
        <p:nvSpPr>
          <p:cNvPr id="746" name="Google Shape;746;p84"/>
          <p:cNvSpPr/>
          <p:nvPr/>
        </p:nvSpPr>
        <p:spPr>
          <a:xfrm rot="-5400000">
            <a:off x="327125" y="2750883"/>
            <a:ext cx="223904" cy="150547"/>
          </a:xfrm>
          <a:custGeom>
            <a:rect b="b" l="l" r="r" t="t"/>
            <a:pathLst>
              <a:path extrusionOk="0" h="1297940" w="1930400">
                <a:moveTo>
                  <a:pt x="0" y="0"/>
                </a:moveTo>
                <a:lnTo>
                  <a:pt x="965200" y="1297940"/>
                </a:lnTo>
                <a:lnTo>
                  <a:pt x="1930400" y="0"/>
                </a:lnTo>
                <a:close/>
              </a:path>
            </a:pathLst>
          </a:custGeom>
          <a:solidFill>
            <a:srgbClr val="DE1655"/>
          </a:solidFill>
          <a:ln>
            <a:noFill/>
          </a:ln>
        </p:spPr>
      </p:sp>
      <p:sp>
        <p:nvSpPr>
          <p:cNvPr id="747" name="Google Shape;747;p84"/>
          <p:cNvSpPr/>
          <p:nvPr/>
        </p:nvSpPr>
        <p:spPr>
          <a:xfrm rot="-5400000">
            <a:off x="327125" y="3115483"/>
            <a:ext cx="223904" cy="150547"/>
          </a:xfrm>
          <a:custGeom>
            <a:rect b="b" l="l" r="r" t="t"/>
            <a:pathLst>
              <a:path extrusionOk="0" h="1297940" w="1930400">
                <a:moveTo>
                  <a:pt x="0" y="0"/>
                </a:moveTo>
                <a:lnTo>
                  <a:pt x="965200" y="1297940"/>
                </a:lnTo>
                <a:lnTo>
                  <a:pt x="1930400" y="0"/>
                </a:lnTo>
                <a:close/>
              </a:path>
            </a:pathLst>
          </a:custGeom>
          <a:solidFill>
            <a:srgbClr val="DE1655"/>
          </a:solidFill>
          <a:ln>
            <a:noFill/>
          </a:ln>
        </p:spPr>
      </p:sp>
      <p:sp>
        <p:nvSpPr>
          <p:cNvPr id="748" name="Google Shape;748;p84"/>
          <p:cNvSpPr/>
          <p:nvPr/>
        </p:nvSpPr>
        <p:spPr>
          <a:xfrm rot="-5400000">
            <a:off x="327125" y="3508700"/>
            <a:ext cx="223904" cy="150547"/>
          </a:xfrm>
          <a:custGeom>
            <a:rect b="b" l="l" r="r" t="t"/>
            <a:pathLst>
              <a:path extrusionOk="0" h="1297940" w="1930400">
                <a:moveTo>
                  <a:pt x="0" y="0"/>
                </a:moveTo>
                <a:lnTo>
                  <a:pt x="965200" y="1297940"/>
                </a:lnTo>
                <a:lnTo>
                  <a:pt x="1930400" y="0"/>
                </a:lnTo>
                <a:close/>
              </a:path>
            </a:pathLst>
          </a:custGeom>
          <a:solidFill>
            <a:srgbClr val="DE1655"/>
          </a:solidFill>
          <a:ln>
            <a:noFill/>
          </a:ln>
        </p:spPr>
      </p:sp>
      <p:sp>
        <p:nvSpPr>
          <p:cNvPr id="749" name="Google Shape;749;p84"/>
          <p:cNvSpPr/>
          <p:nvPr/>
        </p:nvSpPr>
        <p:spPr>
          <a:xfrm rot="-5400000">
            <a:off x="4640503" y="2334704"/>
            <a:ext cx="223905" cy="150546"/>
          </a:xfrm>
          <a:custGeom>
            <a:rect b="b" l="l" r="r" t="t"/>
            <a:pathLst>
              <a:path extrusionOk="0" h="1297940" w="1930400">
                <a:moveTo>
                  <a:pt x="0" y="0"/>
                </a:moveTo>
                <a:lnTo>
                  <a:pt x="965200" y="1297940"/>
                </a:lnTo>
                <a:lnTo>
                  <a:pt x="1930400" y="0"/>
                </a:lnTo>
                <a:close/>
              </a:path>
            </a:pathLst>
          </a:custGeom>
          <a:solidFill>
            <a:srgbClr val="DE1655"/>
          </a:solidFill>
          <a:ln>
            <a:noFill/>
          </a:ln>
        </p:spPr>
      </p:sp>
      <p:sp>
        <p:nvSpPr>
          <p:cNvPr id="750" name="Google Shape;750;p84"/>
          <p:cNvSpPr/>
          <p:nvPr/>
        </p:nvSpPr>
        <p:spPr>
          <a:xfrm rot="-5400000">
            <a:off x="4640503" y="2701063"/>
            <a:ext cx="223905" cy="150546"/>
          </a:xfrm>
          <a:custGeom>
            <a:rect b="b" l="l" r="r" t="t"/>
            <a:pathLst>
              <a:path extrusionOk="0" h="1297940" w="1930400">
                <a:moveTo>
                  <a:pt x="0" y="0"/>
                </a:moveTo>
                <a:lnTo>
                  <a:pt x="965200" y="1297940"/>
                </a:lnTo>
                <a:lnTo>
                  <a:pt x="1930400" y="0"/>
                </a:lnTo>
                <a:close/>
              </a:path>
            </a:pathLst>
          </a:custGeom>
          <a:solidFill>
            <a:srgbClr val="DE1655"/>
          </a:solidFill>
          <a:ln>
            <a:noFill/>
          </a:ln>
        </p:spPr>
      </p:sp>
      <p:sp>
        <p:nvSpPr>
          <p:cNvPr id="751" name="Google Shape;751;p84"/>
          <p:cNvSpPr/>
          <p:nvPr/>
        </p:nvSpPr>
        <p:spPr>
          <a:xfrm rot="-5400000">
            <a:off x="4640503" y="3065663"/>
            <a:ext cx="223905" cy="150546"/>
          </a:xfrm>
          <a:custGeom>
            <a:rect b="b" l="l" r="r" t="t"/>
            <a:pathLst>
              <a:path extrusionOk="0" h="1297940" w="1930400">
                <a:moveTo>
                  <a:pt x="0" y="0"/>
                </a:moveTo>
                <a:lnTo>
                  <a:pt x="965200" y="1297940"/>
                </a:lnTo>
                <a:lnTo>
                  <a:pt x="1930400" y="0"/>
                </a:lnTo>
                <a:close/>
              </a:path>
            </a:pathLst>
          </a:custGeom>
          <a:solidFill>
            <a:srgbClr val="DE1655"/>
          </a:solidFill>
          <a:ln>
            <a:noFill/>
          </a:ln>
        </p:spPr>
      </p:sp>
      <p:pic>
        <p:nvPicPr>
          <p:cNvPr id="752" name="Google Shape;752;p84"/>
          <p:cNvPicPr preferRelativeResize="0"/>
          <p:nvPr/>
        </p:nvPicPr>
        <p:blipFill rotWithShape="1">
          <a:blip r:embed="rId3">
            <a:alphaModFix/>
          </a:blip>
          <a:srcRect b="0" l="0" r="0" t="0"/>
          <a:stretch/>
        </p:blipFill>
        <p:spPr>
          <a:xfrm rot="601369">
            <a:off x="6674963" y="3350242"/>
            <a:ext cx="2636438" cy="2636438"/>
          </a:xfrm>
          <a:prstGeom prst="rect">
            <a:avLst/>
          </a:prstGeom>
          <a:noFill/>
          <a:ln>
            <a:noFill/>
          </a:ln>
        </p:spPr>
      </p:pic>
      <p:sp>
        <p:nvSpPr>
          <p:cNvPr id="753" name="Google Shape;753;p84"/>
          <p:cNvSpPr txBox="1"/>
          <p:nvPr/>
        </p:nvSpPr>
        <p:spPr>
          <a:xfrm>
            <a:off x="214987" y="433388"/>
            <a:ext cx="8714026" cy="766763"/>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ru" sz="4500" u="none" cap="none" strike="noStrike">
                <a:solidFill>
                  <a:srgbClr val="3049B2"/>
                </a:solidFill>
                <a:latin typeface="Open Sans ExtraBold"/>
                <a:ea typeface="Open Sans ExtraBold"/>
                <a:cs typeface="Open Sans ExtraBold"/>
                <a:sym typeface="Open Sans ExtraBold"/>
              </a:rPr>
              <a:t>Планируемые мероприятия</a:t>
            </a:r>
            <a:endParaRPr sz="700"/>
          </a:p>
        </p:txBody>
      </p:sp>
      <p:sp>
        <p:nvSpPr>
          <p:cNvPr id="754" name="Google Shape;754;p84"/>
          <p:cNvSpPr txBox="1"/>
          <p:nvPr/>
        </p:nvSpPr>
        <p:spPr>
          <a:xfrm>
            <a:off x="514350" y="1638825"/>
            <a:ext cx="35400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ru" sz="2000" u="none" cap="none" strike="noStrike">
                <a:solidFill>
                  <a:srgbClr val="000000"/>
                </a:solidFill>
                <a:latin typeface="Open Sans"/>
                <a:ea typeface="Open Sans"/>
                <a:cs typeface="Open Sans"/>
                <a:sym typeface="Open Sans"/>
              </a:rPr>
              <a:t>Регулярные мероприятия</a:t>
            </a:r>
            <a:endParaRPr sz="700"/>
          </a:p>
        </p:txBody>
      </p:sp>
      <p:sp>
        <p:nvSpPr>
          <p:cNvPr id="755" name="Google Shape;755;p84"/>
          <p:cNvSpPr txBox="1"/>
          <p:nvPr/>
        </p:nvSpPr>
        <p:spPr>
          <a:xfrm>
            <a:off x="5149865" y="1638828"/>
            <a:ext cx="3147946"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ru" sz="2000" u="none" cap="none" strike="noStrike">
                <a:solidFill>
                  <a:srgbClr val="000000"/>
                </a:solidFill>
                <a:latin typeface="Open Sans"/>
                <a:ea typeface="Open Sans"/>
                <a:cs typeface="Open Sans"/>
                <a:sym typeface="Open Sans"/>
              </a:rPr>
              <a:t>Сезонные мероприятия</a:t>
            </a:r>
            <a:endParaRPr sz="700"/>
          </a:p>
        </p:txBody>
      </p:sp>
      <p:sp>
        <p:nvSpPr>
          <p:cNvPr id="756" name="Google Shape;756;p84"/>
          <p:cNvSpPr txBox="1"/>
          <p:nvPr/>
        </p:nvSpPr>
        <p:spPr>
          <a:xfrm>
            <a:off x="647086" y="3443446"/>
            <a:ext cx="830400" cy="200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ru" sz="1300" u="none" cap="none" strike="noStrike">
                <a:solidFill>
                  <a:srgbClr val="000000"/>
                </a:solidFill>
                <a:latin typeface="Open Sans Light"/>
                <a:ea typeface="Open Sans Light"/>
                <a:cs typeface="Open Sans Light"/>
                <a:sym typeface="Open Sans Light"/>
              </a:rPr>
              <a:t>Воркшопы</a:t>
            </a:r>
            <a:endParaRPr sz="700">
              <a:latin typeface="Open Sans Light"/>
              <a:ea typeface="Open Sans Light"/>
              <a:cs typeface="Open Sans Light"/>
              <a:sym typeface="Open Sans Light"/>
            </a:endParaRPr>
          </a:p>
        </p:txBody>
      </p:sp>
      <p:sp>
        <p:nvSpPr>
          <p:cNvPr id="757" name="Google Shape;757;p84"/>
          <p:cNvSpPr txBox="1"/>
          <p:nvPr/>
        </p:nvSpPr>
        <p:spPr>
          <a:xfrm>
            <a:off x="4960464" y="2269450"/>
            <a:ext cx="4183537" cy="2241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ru" sz="1300" u="none" cap="none" strike="noStrike">
                <a:solidFill>
                  <a:srgbClr val="000000"/>
                </a:solidFill>
                <a:latin typeface="Open Sans Light"/>
                <a:ea typeface="Open Sans Light"/>
                <a:cs typeface="Open Sans Light"/>
                <a:sym typeface="Open Sans Light"/>
              </a:rPr>
              <a:t>Тематические выставки  (страны, эмоции, цвета ...)</a:t>
            </a:r>
            <a:endParaRPr sz="700"/>
          </a:p>
        </p:txBody>
      </p:sp>
      <p:sp>
        <p:nvSpPr>
          <p:cNvPr id="758" name="Google Shape;758;p84"/>
          <p:cNvSpPr txBox="1"/>
          <p:nvPr/>
        </p:nvSpPr>
        <p:spPr>
          <a:xfrm>
            <a:off x="4960464" y="2664133"/>
            <a:ext cx="4183537" cy="22415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ru" sz="1300" u="none" cap="none" strike="noStrike">
                <a:solidFill>
                  <a:srgbClr val="000000"/>
                </a:solidFill>
                <a:latin typeface="Open Sans Light"/>
                <a:ea typeface="Open Sans Light"/>
                <a:cs typeface="Open Sans Light"/>
                <a:sym typeface="Open Sans Light"/>
              </a:rPr>
              <a:t>Лекции от деятелей искусства</a:t>
            </a:r>
            <a:endParaRPr sz="700"/>
          </a:p>
        </p:txBody>
      </p:sp>
      <p:sp>
        <p:nvSpPr>
          <p:cNvPr id="759" name="Google Shape;759;p84"/>
          <p:cNvSpPr txBox="1"/>
          <p:nvPr/>
        </p:nvSpPr>
        <p:spPr>
          <a:xfrm>
            <a:off x="4960464" y="3014571"/>
            <a:ext cx="4183537" cy="681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ru" sz="1300" u="none" cap="none" strike="noStrike">
                <a:solidFill>
                  <a:srgbClr val="000000"/>
                </a:solidFill>
                <a:latin typeface="Open Sans Light"/>
                <a:ea typeface="Open Sans Light"/>
                <a:cs typeface="Open Sans Light"/>
                <a:sym typeface="Open Sans Light"/>
              </a:rPr>
              <a:t>Лекции от психологов о пользе художественного искусства в жизни человека</a:t>
            </a:r>
            <a:endParaRPr sz="700"/>
          </a:p>
          <a:p>
            <a:pPr indent="0" lvl="0" marL="0" marR="0" rtl="0" algn="l">
              <a:lnSpc>
                <a:spcPct val="140000"/>
              </a:lnSpc>
              <a:spcBef>
                <a:spcPts val="0"/>
              </a:spcBef>
              <a:spcAft>
                <a:spcPts val="0"/>
              </a:spcAft>
              <a:buNone/>
            </a:pPr>
            <a:r>
              <a:t/>
            </a:r>
            <a:endParaRPr b="0" i="0" sz="1300" u="none" cap="none" strike="noStrike">
              <a:solidFill>
                <a:srgbClr val="000000"/>
              </a:solidFill>
              <a:latin typeface="Open Sans Light"/>
              <a:ea typeface="Open Sans Light"/>
              <a:cs typeface="Open Sans Light"/>
              <a:sym typeface="Open Sans Light"/>
            </a:endParaRPr>
          </a:p>
        </p:txBody>
      </p:sp>
      <p:sp>
        <p:nvSpPr>
          <p:cNvPr id="760" name="Google Shape;760;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id="765" name="Google Shape;765;p85"/>
          <p:cNvPicPr preferRelativeResize="0"/>
          <p:nvPr/>
        </p:nvPicPr>
        <p:blipFill>
          <a:blip r:embed="rId3">
            <a:alphaModFix/>
          </a:blip>
          <a:stretch>
            <a:fillRect/>
          </a:stretch>
        </p:blipFill>
        <p:spPr>
          <a:xfrm>
            <a:off x="76200" y="66675"/>
            <a:ext cx="9025459" cy="5076826"/>
          </a:xfrm>
          <a:prstGeom prst="rect">
            <a:avLst/>
          </a:prstGeom>
          <a:noFill/>
          <a:ln>
            <a:noFill/>
          </a:ln>
        </p:spPr>
      </p:pic>
      <p:sp>
        <p:nvSpPr>
          <p:cNvPr id="766" name="Google Shape;766;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86"/>
          <p:cNvPicPr preferRelativeResize="0"/>
          <p:nvPr/>
        </p:nvPicPr>
        <p:blipFill rotWithShape="1">
          <a:blip r:embed="rId3">
            <a:alphaModFix/>
          </a:blip>
          <a:srcRect b="0" l="0" r="0" t="0"/>
          <a:stretch/>
        </p:blipFill>
        <p:spPr>
          <a:xfrm>
            <a:off x="4023138" y="-12478"/>
            <a:ext cx="5168456" cy="5168456"/>
          </a:xfrm>
          <a:prstGeom prst="rect">
            <a:avLst/>
          </a:prstGeom>
          <a:noFill/>
          <a:ln>
            <a:noFill/>
          </a:ln>
        </p:spPr>
      </p:pic>
      <p:pic>
        <p:nvPicPr>
          <p:cNvPr id="772" name="Google Shape;772;p86"/>
          <p:cNvPicPr preferRelativeResize="0"/>
          <p:nvPr/>
        </p:nvPicPr>
        <p:blipFill rotWithShape="1">
          <a:blip r:embed="rId3">
            <a:alphaModFix/>
          </a:blip>
          <a:srcRect b="0" l="0" r="0" t="0"/>
          <a:stretch/>
        </p:blipFill>
        <p:spPr>
          <a:xfrm>
            <a:off x="0" y="-37677"/>
            <a:ext cx="5168456" cy="5168456"/>
          </a:xfrm>
          <a:prstGeom prst="rect">
            <a:avLst/>
          </a:prstGeom>
          <a:noFill/>
          <a:ln>
            <a:noFill/>
          </a:ln>
        </p:spPr>
      </p:pic>
      <p:pic>
        <p:nvPicPr>
          <p:cNvPr id="773" name="Google Shape;773;p86"/>
          <p:cNvPicPr preferRelativeResize="0"/>
          <p:nvPr/>
        </p:nvPicPr>
        <p:blipFill rotWithShape="1">
          <a:blip r:embed="rId4">
            <a:alphaModFix/>
          </a:blip>
          <a:srcRect b="0" l="0" r="0" t="0"/>
          <a:stretch/>
        </p:blipFill>
        <p:spPr>
          <a:xfrm>
            <a:off x="514350" y="877013"/>
            <a:ext cx="7946760" cy="3319081"/>
          </a:xfrm>
          <a:prstGeom prst="rect">
            <a:avLst/>
          </a:prstGeom>
          <a:noFill/>
          <a:ln>
            <a:noFill/>
          </a:ln>
        </p:spPr>
      </p:pic>
      <p:sp>
        <p:nvSpPr>
          <p:cNvPr id="774" name="Google Shape;774;p86"/>
          <p:cNvSpPr txBox="1"/>
          <p:nvPr/>
        </p:nvSpPr>
        <p:spPr>
          <a:xfrm>
            <a:off x="2584228" y="2127735"/>
            <a:ext cx="1882104" cy="5381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ru" sz="1800" u="none" cap="none" strike="noStrike">
                <a:solidFill>
                  <a:srgbClr val="000000"/>
                </a:solidFill>
                <a:latin typeface="Arial"/>
                <a:ea typeface="Arial"/>
                <a:cs typeface="Arial"/>
                <a:sym typeface="Arial"/>
              </a:rPr>
              <a:t>Робототехника</a:t>
            </a:r>
            <a:endParaRPr sz="700"/>
          </a:p>
          <a:p>
            <a:pPr indent="0" lvl="0" marL="0" marR="0" rtl="0" algn="l">
              <a:lnSpc>
                <a:spcPct val="12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75" name="Google Shape;775;p86"/>
          <p:cNvSpPr txBox="1"/>
          <p:nvPr/>
        </p:nvSpPr>
        <p:spPr>
          <a:xfrm>
            <a:off x="6769900" y="2089625"/>
            <a:ext cx="20814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ru" sz="1800" u="none" cap="none" strike="noStrike">
                <a:solidFill>
                  <a:srgbClr val="000000"/>
                </a:solidFill>
                <a:latin typeface="Arial"/>
                <a:ea typeface="Arial"/>
                <a:cs typeface="Arial"/>
                <a:sym typeface="Arial"/>
              </a:rPr>
              <a:t>Образовательный корпус и среднее образование</a:t>
            </a:r>
            <a:endParaRPr sz="700"/>
          </a:p>
        </p:txBody>
      </p:sp>
      <p:sp>
        <p:nvSpPr>
          <p:cNvPr id="776" name="Google Shape;776;p86"/>
          <p:cNvSpPr txBox="1"/>
          <p:nvPr/>
        </p:nvSpPr>
        <p:spPr>
          <a:xfrm>
            <a:off x="47450" y="428625"/>
            <a:ext cx="9096600" cy="677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ru" sz="4400" u="none" cap="none" strike="noStrike">
                <a:solidFill>
                  <a:srgbClr val="3049B2"/>
                </a:solidFill>
                <a:latin typeface="Open Sans ExtraBold"/>
                <a:ea typeface="Open Sans ExtraBold"/>
                <a:cs typeface="Open Sans ExtraBold"/>
                <a:sym typeface="Open Sans ExtraBold"/>
              </a:rPr>
              <a:t>Взаимодействие с секторами</a:t>
            </a:r>
            <a:endParaRPr sz="700"/>
          </a:p>
        </p:txBody>
      </p:sp>
      <p:sp>
        <p:nvSpPr>
          <p:cNvPr id="777" name="Google Shape;777;p86"/>
          <p:cNvSpPr txBox="1"/>
          <p:nvPr/>
        </p:nvSpPr>
        <p:spPr>
          <a:xfrm>
            <a:off x="2431846" y="2646847"/>
            <a:ext cx="2055900" cy="2066100"/>
          </a:xfrm>
          <a:prstGeom prst="rect">
            <a:avLst/>
          </a:prstGeom>
          <a:noFill/>
          <a:ln>
            <a:noFill/>
          </a:ln>
        </p:spPr>
        <p:txBody>
          <a:bodyPr anchorCtr="0" anchor="t" bIns="0" lIns="0" spcFirstLastPara="1" rIns="0" wrap="square" tIns="0">
            <a:spAutoFit/>
          </a:bodyPr>
          <a:lstStyle/>
          <a:p>
            <a:pPr indent="-120650" lvl="1" marL="241300" marR="0" rtl="0" algn="l">
              <a:lnSpc>
                <a:spcPct val="140026"/>
              </a:lnSpc>
              <a:spcBef>
                <a:spcPts val="0"/>
              </a:spcBef>
              <a:spcAft>
                <a:spcPts val="0"/>
              </a:spcAft>
              <a:buClr>
                <a:srgbClr val="000000"/>
              </a:buClr>
              <a:buSzPts val="1100"/>
              <a:buFont typeface="Arial"/>
              <a:buChar char="•"/>
            </a:pPr>
            <a:r>
              <a:rPr b="0" i="0" lang="ru" sz="1100" u="none" cap="none" strike="noStrike">
                <a:solidFill>
                  <a:srgbClr val="000000"/>
                </a:solidFill>
                <a:latin typeface="Open Sans Light"/>
                <a:ea typeface="Open Sans Light"/>
                <a:cs typeface="Open Sans Light"/>
                <a:sym typeface="Open Sans Light"/>
              </a:rPr>
              <a:t>Креативные задачи с роботом Ozobot Evo</a:t>
            </a:r>
            <a:endParaRPr sz="700"/>
          </a:p>
          <a:p>
            <a:pPr indent="-120650" lvl="1" marL="241300" marR="0" rtl="0" algn="l">
              <a:lnSpc>
                <a:spcPct val="140026"/>
              </a:lnSpc>
              <a:spcBef>
                <a:spcPts val="0"/>
              </a:spcBef>
              <a:spcAft>
                <a:spcPts val="0"/>
              </a:spcAft>
              <a:buClr>
                <a:srgbClr val="000000"/>
              </a:buClr>
              <a:buSzPts val="1100"/>
              <a:buFont typeface="Open Sans Light"/>
              <a:buChar char="•"/>
            </a:pPr>
            <a:r>
              <a:rPr i="0" lang="ru" sz="1100" u="none" cap="none" strike="noStrike">
                <a:solidFill>
                  <a:srgbClr val="000000"/>
                </a:solidFill>
                <a:latin typeface="Open Sans Light"/>
                <a:ea typeface="Open Sans Light"/>
                <a:cs typeface="Open Sans Light"/>
                <a:sym typeface="Open Sans Light"/>
              </a:rPr>
              <a:t>Конкурс на создание эскиза корпуса для робота</a:t>
            </a:r>
            <a:endParaRPr sz="700">
              <a:latin typeface="Open Sans Light"/>
              <a:ea typeface="Open Sans Light"/>
              <a:cs typeface="Open Sans Light"/>
              <a:sym typeface="Open Sans Light"/>
            </a:endParaRPr>
          </a:p>
          <a:p>
            <a:pPr indent="-120650" lvl="1" marL="241300" marR="0" rtl="0" algn="l">
              <a:lnSpc>
                <a:spcPct val="140026"/>
              </a:lnSpc>
              <a:spcBef>
                <a:spcPts val="0"/>
              </a:spcBef>
              <a:spcAft>
                <a:spcPts val="0"/>
              </a:spcAft>
              <a:buClr>
                <a:srgbClr val="000000"/>
              </a:buClr>
              <a:buSzPts val="1100"/>
              <a:buFont typeface="Arial"/>
              <a:buChar char="•"/>
            </a:pPr>
            <a:r>
              <a:rPr b="0" i="0" lang="ru" sz="1100" u="none" cap="none" strike="noStrike">
                <a:solidFill>
                  <a:srgbClr val="000000"/>
                </a:solidFill>
                <a:latin typeface="Open Sans Light"/>
                <a:ea typeface="Open Sans Light"/>
                <a:cs typeface="Open Sans Light"/>
                <a:sym typeface="Open Sans Light"/>
              </a:rPr>
              <a:t>Площадка для фотографии прототипа</a:t>
            </a:r>
            <a:endParaRPr sz="700"/>
          </a:p>
          <a:p>
            <a:pPr indent="-120650" lvl="1" marL="241300" marR="0" rtl="0" algn="l">
              <a:lnSpc>
                <a:spcPct val="140026"/>
              </a:lnSpc>
              <a:spcBef>
                <a:spcPts val="0"/>
              </a:spcBef>
              <a:spcAft>
                <a:spcPts val="0"/>
              </a:spcAft>
              <a:buClr>
                <a:srgbClr val="000000"/>
              </a:buClr>
              <a:buSzPts val="1100"/>
              <a:buFont typeface="Arial"/>
              <a:buChar char="•"/>
            </a:pPr>
            <a:r>
              <a:rPr b="0" i="0" lang="ru" sz="1100" u="none" cap="none" strike="noStrike">
                <a:solidFill>
                  <a:srgbClr val="000000"/>
                </a:solidFill>
                <a:latin typeface="Open Sans Light"/>
                <a:ea typeface="Open Sans Light"/>
                <a:cs typeface="Open Sans Light"/>
                <a:sym typeface="Open Sans Light"/>
              </a:rPr>
              <a:t>Фотовыставка изображений с дронов</a:t>
            </a:r>
            <a:endParaRPr sz="700"/>
          </a:p>
          <a:p>
            <a:pPr indent="0" lvl="0" marL="0" marR="0" rtl="0" algn="ctr">
              <a:lnSpc>
                <a:spcPct val="133875"/>
              </a:lnSpc>
              <a:spcBef>
                <a:spcPts val="0"/>
              </a:spcBef>
              <a:spcAft>
                <a:spcPts val="0"/>
              </a:spcAft>
              <a:buNone/>
            </a:pPr>
            <a:r>
              <a:t/>
            </a:r>
            <a:endParaRPr b="0" i="0" sz="1100" u="none" cap="none" strike="noStrike">
              <a:solidFill>
                <a:srgbClr val="000000"/>
              </a:solidFill>
              <a:latin typeface="Open Sans Light"/>
              <a:ea typeface="Open Sans Light"/>
              <a:cs typeface="Open Sans Light"/>
              <a:sym typeface="Open Sans Light"/>
            </a:endParaRPr>
          </a:p>
        </p:txBody>
      </p:sp>
      <p:sp>
        <p:nvSpPr>
          <p:cNvPr id="778" name="Google Shape;778;p86"/>
          <p:cNvSpPr txBox="1"/>
          <p:nvPr/>
        </p:nvSpPr>
        <p:spPr>
          <a:xfrm>
            <a:off x="6664516" y="3147504"/>
            <a:ext cx="1965000" cy="1354800"/>
          </a:xfrm>
          <a:prstGeom prst="rect">
            <a:avLst/>
          </a:prstGeom>
          <a:noFill/>
          <a:ln>
            <a:noFill/>
          </a:ln>
        </p:spPr>
        <p:txBody>
          <a:bodyPr anchorCtr="0" anchor="t" bIns="0" lIns="0" spcFirstLastPara="1" rIns="0" wrap="square" tIns="0">
            <a:spAutoFit/>
          </a:bodyPr>
          <a:lstStyle/>
          <a:p>
            <a:pPr indent="-120650" lvl="1" marL="241300" marR="0" rtl="0" algn="l">
              <a:lnSpc>
                <a:spcPct val="140026"/>
              </a:lnSpc>
              <a:spcBef>
                <a:spcPts val="0"/>
              </a:spcBef>
              <a:spcAft>
                <a:spcPts val="0"/>
              </a:spcAft>
              <a:buClr>
                <a:srgbClr val="000000"/>
              </a:buClr>
              <a:buSzPts val="1100"/>
              <a:buFont typeface="Arial"/>
              <a:buChar char="•"/>
            </a:pPr>
            <a:r>
              <a:rPr b="0" i="0" lang="ru" sz="1100" u="none" cap="none" strike="noStrike">
                <a:solidFill>
                  <a:srgbClr val="000000"/>
                </a:solidFill>
                <a:latin typeface="Open Sans Light"/>
                <a:ea typeface="Open Sans Light"/>
                <a:cs typeface="Open Sans Light"/>
                <a:sym typeface="Open Sans Light"/>
              </a:rPr>
              <a:t>Мастер-классы для детей</a:t>
            </a:r>
            <a:endParaRPr sz="700"/>
          </a:p>
          <a:p>
            <a:pPr indent="-120650" lvl="1" marL="241300" marR="0" rtl="0" algn="l">
              <a:lnSpc>
                <a:spcPct val="140026"/>
              </a:lnSpc>
              <a:spcBef>
                <a:spcPts val="0"/>
              </a:spcBef>
              <a:spcAft>
                <a:spcPts val="0"/>
              </a:spcAft>
              <a:buClr>
                <a:srgbClr val="000000"/>
              </a:buClr>
              <a:buSzPts val="1100"/>
              <a:buFont typeface="Open Sans Light"/>
              <a:buChar char="•"/>
            </a:pPr>
            <a:r>
              <a:rPr i="0" lang="ru" sz="1100" u="none" cap="none" strike="noStrike">
                <a:solidFill>
                  <a:srgbClr val="000000"/>
                </a:solidFill>
                <a:latin typeface="Open Sans Light"/>
                <a:ea typeface="Open Sans Light"/>
                <a:cs typeface="Open Sans Light"/>
                <a:sym typeface="Open Sans Light"/>
              </a:rPr>
              <a:t>Креативные задачи с роботом Evo</a:t>
            </a:r>
            <a:endParaRPr i="0" sz="1100" u="none" cap="none" strike="noStrike">
              <a:solidFill>
                <a:srgbClr val="000000"/>
              </a:solidFill>
              <a:latin typeface="Open Sans Light"/>
              <a:ea typeface="Open Sans Light"/>
              <a:cs typeface="Open Sans Light"/>
              <a:sym typeface="Open Sans Light"/>
            </a:endParaRPr>
          </a:p>
          <a:p>
            <a:pPr indent="-120650" lvl="1" marL="241300" marR="0" rtl="0" algn="l">
              <a:lnSpc>
                <a:spcPct val="140026"/>
              </a:lnSpc>
              <a:spcBef>
                <a:spcPts val="0"/>
              </a:spcBef>
              <a:spcAft>
                <a:spcPts val="0"/>
              </a:spcAft>
              <a:buSzPts val="1100"/>
              <a:buFont typeface="Open Sans Light"/>
              <a:buChar char="•"/>
            </a:pPr>
            <a:r>
              <a:rPr lang="ru" sz="1100">
                <a:latin typeface="Open Sans Light"/>
                <a:ea typeface="Open Sans Light"/>
                <a:cs typeface="Open Sans Light"/>
                <a:sym typeface="Open Sans Light"/>
              </a:rPr>
              <a:t>Обзор тем по машинному обучению и искусству</a:t>
            </a:r>
            <a:endParaRPr sz="1100">
              <a:latin typeface="Open Sans Light"/>
              <a:ea typeface="Open Sans Light"/>
              <a:cs typeface="Open Sans Light"/>
              <a:sym typeface="Open Sans Light"/>
            </a:endParaRPr>
          </a:p>
          <a:p>
            <a:pPr indent="0" lvl="0" marL="0" marR="0" rtl="0" algn="ctr">
              <a:lnSpc>
                <a:spcPct val="140026"/>
              </a:lnSpc>
              <a:spcBef>
                <a:spcPts val="0"/>
              </a:spcBef>
              <a:spcAft>
                <a:spcPts val="0"/>
              </a:spcAft>
              <a:buNone/>
            </a:pPr>
            <a:r>
              <a:t/>
            </a:r>
            <a:endParaRPr b="0" i="0" sz="1100" u="none" cap="none" strike="noStrike">
              <a:solidFill>
                <a:srgbClr val="000000"/>
              </a:solidFill>
              <a:latin typeface="Arimo"/>
              <a:ea typeface="Arimo"/>
              <a:cs typeface="Arimo"/>
              <a:sym typeface="Arimo"/>
            </a:endParaRPr>
          </a:p>
        </p:txBody>
      </p:sp>
      <p:sp>
        <p:nvSpPr>
          <p:cNvPr id="779" name="Google Shape;779;p86"/>
          <p:cNvSpPr txBox="1"/>
          <p:nvPr/>
        </p:nvSpPr>
        <p:spPr>
          <a:xfrm>
            <a:off x="624490" y="1523441"/>
            <a:ext cx="7683684" cy="21113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ru" sz="1200" u="none" cap="none" strike="noStrike">
                <a:solidFill>
                  <a:srgbClr val="796572"/>
                </a:solidFill>
                <a:latin typeface="Arial"/>
                <a:ea typeface="Arial"/>
                <a:cs typeface="Arial"/>
                <a:sym typeface="Arial"/>
              </a:rPr>
              <a:t>Творчество прекрасно тем, что его можно совмещать с разными областями</a:t>
            </a:r>
            <a:endParaRPr sz="700"/>
          </a:p>
        </p:txBody>
      </p:sp>
      <p:sp>
        <p:nvSpPr>
          <p:cNvPr id="780" name="Google Shape;780;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781" name="Google Shape;781;p86"/>
          <p:cNvPicPr preferRelativeResize="0"/>
          <p:nvPr/>
        </p:nvPicPr>
        <p:blipFill>
          <a:blip r:embed="rId5">
            <a:alphaModFix/>
          </a:blip>
          <a:stretch>
            <a:fillRect/>
          </a:stretch>
        </p:blipFill>
        <p:spPr>
          <a:xfrm>
            <a:off x="747975" y="2105597"/>
            <a:ext cx="1577075" cy="2344875"/>
          </a:xfrm>
          <a:prstGeom prst="rect">
            <a:avLst/>
          </a:prstGeom>
          <a:noFill/>
          <a:ln>
            <a:noFill/>
          </a:ln>
        </p:spPr>
      </p:pic>
      <p:pic>
        <p:nvPicPr>
          <p:cNvPr id="782" name="Google Shape;782;p86"/>
          <p:cNvPicPr preferRelativeResize="0"/>
          <p:nvPr/>
        </p:nvPicPr>
        <p:blipFill>
          <a:blip r:embed="rId6">
            <a:alphaModFix/>
          </a:blip>
          <a:stretch>
            <a:fillRect/>
          </a:stretch>
        </p:blipFill>
        <p:spPr>
          <a:xfrm>
            <a:off x="4956171" y="2105596"/>
            <a:ext cx="1577075" cy="237576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id="787" name="Google Shape;787;p87"/>
          <p:cNvPicPr preferRelativeResize="0"/>
          <p:nvPr/>
        </p:nvPicPr>
        <p:blipFill rotWithShape="1">
          <a:blip r:embed="rId3">
            <a:alphaModFix/>
          </a:blip>
          <a:srcRect b="0" l="0" r="0" t="0"/>
          <a:stretch/>
        </p:blipFill>
        <p:spPr>
          <a:xfrm>
            <a:off x="4023138" y="-12478"/>
            <a:ext cx="5168456" cy="5168456"/>
          </a:xfrm>
          <a:prstGeom prst="rect">
            <a:avLst/>
          </a:prstGeom>
          <a:noFill/>
          <a:ln>
            <a:noFill/>
          </a:ln>
        </p:spPr>
      </p:pic>
      <p:pic>
        <p:nvPicPr>
          <p:cNvPr id="788" name="Google Shape;788;p87"/>
          <p:cNvPicPr preferRelativeResize="0"/>
          <p:nvPr/>
        </p:nvPicPr>
        <p:blipFill rotWithShape="1">
          <a:blip r:embed="rId3">
            <a:alphaModFix/>
          </a:blip>
          <a:srcRect b="0" l="0" r="0" t="0"/>
          <a:stretch/>
        </p:blipFill>
        <p:spPr>
          <a:xfrm>
            <a:off x="0" y="-37677"/>
            <a:ext cx="5168456" cy="5168456"/>
          </a:xfrm>
          <a:prstGeom prst="rect">
            <a:avLst/>
          </a:prstGeom>
          <a:noFill/>
          <a:ln>
            <a:noFill/>
          </a:ln>
        </p:spPr>
      </p:pic>
      <p:pic>
        <p:nvPicPr>
          <p:cNvPr id="789" name="Google Shape;789;p87"/>
          <p:cNvPicPr preferRelativeResize="0"/>
          <p:nvPr/>
        </p:nvPicPr>
        <p:blipFill rotWithShape="1">
          <a:blip r:embed="rId4">
            <a:alphaModFix/>
          </a:blip>
          <a:srcRect b="0" l="0" r="0" t="0"/>
          <a:stretch/>
        </p:blipFill>
        <p:spPr>
          <a:xfrm>
            <a:off x="514350" y="859755"/>
            <a:ext cx="8115300" cy="3423989"/>
          </a:xfrm>
          <a:prstGeom prst="rect">
            <a:avLst/>
          </a:prstGeom>
          <a:noFill/>
          <a:ln>
            <a:noFill/>
          </a:ln>
        </p:spPr>
      </p:pic>
      <p:sp>
        <p:nvSpPr>
          <p:cNvPr id="790" name="Google Shape;790;p87"/>
          <p:cNvSpPr txBox="1"/>
          <p:nvPr/>
        </p:nvSpPr>
        <p:spPr>
          <a:xfrm>
            <a:off x="624490" y="1523441"/>
            <a:ext cx="7683684" cy="21113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ru" sz="1200" u="none" cap="none" strike="noStrike">
                <a:solidFill>
                  <a:srgbClr val="796572"/>
                </a:solidFill>
                <a:latin typeface="Arial"/>
                <a:ea typeface="Arial"/>
                <a:cs typeface="Arial"/>
                <a:sym typeface="Arial"/>
              </a:rPr>
              <a:t>Творчество прекрасно тем, что его можно совмещать с разными областями</a:t>
            </a:r>
            <a:endParaRPr sz="700"/>
          </a:p>
        </p:txBody>
      </p:sp>
      <p:sp>
        <p:nvSpPr>
          <p:cNvPr id="791" name="Google Shape;791;p87"/>
          <p:cNvSpPr txBox="1"/>
          <p:nvPr/>
        </p:nvSpPr>
        <p:spPr>
          <a:xfrm>
            <a:off x="2611338" y="2402044"/>
            <a:ext cx="1854994" cy="5381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ru" sz="1800" u="none" cap="none" strike="noStrike">
                <a:solidFill>
                  <a:srgbClr val="000000"/>
                </a:solidFill>
                <a:latin typeface="Arial"/>
                <a:ea typeface="Arial"/>
                <a:cs typeface="Arial"/>
                <a:sym typeface="Arial"/>
              </a:rPr>
              <a:t>Музыка</a:t>
            </a:r>
            <a:endParaRPr sz="700"/>
          </a:p>
          <a:p>
            <a:pPr indent="0" lvl="0" marL="0" marR="0" rtl="0" algn="l">
              <a:lnSpc>
                <a:spcPct val="12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792" name="Google Shape;792;p87"/>
          <p:cNvSpPr txBox="1"/>
          <p:nvPr/>
        </p:nvSpPr>
        <p:spPr>
          <a:xfrm>
            <a:off x="6607366" y="2408438"/>
            <a:ext cx="1912144" cy="2714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ru" sz="1800" u="none" cap="none" strike="noStrike">
                <a:solidFill>
                  <a:srgbClr val="000000"/>
                </a:solidFill>
                <a:latin typeface="Arial"/>
                <a:ea typeface="Arial"/>
                <a:cs typeface="Arial"/>
                <a:sym typeface="Arial"/>
              </a:rPr>
              <a:t>Литература</a:t>
            </a:r>
            <a:endParaRPr sz="700"/>
          </a:p>
        </p:txBody>
      </p:sp>
      <p:sp>
        <p:nvSpPr>
          <p:cNvPr id="793" name="Google Shape;793;p87"/>
          <p:cNvSpPr txBox="1"/>
          <p:nvPr/>
        </p:nvSpPr>
        <p:spPr>
          <a:xfrm>
            <a:off x="76200" y="428625"/>
            <a:ext cx="9095700" cy="677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ru" sz="4400" u="none" cap="none" strike="noStrike">
                <a:solidFill>
                  <a:srgbClr val="3049B2"/>
                </a:solidFill>
                <a:latin typeface="Open Sans ExtraBold"/>
                <a:ea typeface="Open Sans ExtraBold"/>
                <a:cs typeface="Open Sans ExtraBold"/>
                <a:sym typeface="Open Sans ExtraBold"/>
              </a:rPr>
              <a:t>Взаимодействие с секторами</a:t>
            </a:r>
            <a:endParaRPr sz="700"/>
          </a:p>
        </p:txBody>
      </p:sp>
      <p:sp>
        <p:nvSpPr>
          <p:cNvPr id="794" name="Google Shape;794;p87"/>
          <p:cNvSpPr txBox="1"/>
          <p:nvPr/>
        </p:nvSpPr>
        <p:spPr>
          <a:xfrm>
            <a:off x="2497039" y="3102726"/>
            <a:ext cx="2050256" cy="943905"/>
          </a:xfrm>
          <a:prstGeom prst="rect">
            <a:avLst/>
          </a:prstGeom>
          <a:noFill/>
          <a:ln>
            <a:noFill/>
          </a:ln>
        </p:spPr>
        <p:txBody>
          <a:bodyPr anchorCtr="0" anchor="t" bIns="0" lIns="0" spcFirstLastPara="1" rIns="0" wrap="square" tIns="0">
            <a:spAutoFit/>
          </a:bodyPr>
          <a:lstStyle/>
          <a:p>
            <a:pPr indent="-120650" lvl="1" marL="241300" marR="0" rtl="0" algn="l">
              <a:lnSpc>
                <a:spcPct val="140027"/>
              </a:lnSpc>
              <a:spcBef>
                <a:spcPts val="0"/>
              </a:spcBef>
              <a:spcAft>
                <a:spcPts val="0"/>
              </a:spcAft>
              <a:buClr>
                <a:srgbClr val="000000"/>
              </a:buClr>
              <a:buSzPts val="1100"/>
              <a:buFont typeface="Arial"/>
              <a:buChar char="•"/>
            </a:pPr>
            <a:r>
              <a:rPr b="0" i="0" lang="ru" sz="1100" u="none" cap="none" strike="noStrike">
                <a:solidFill>
                  <a:srgbClr val="000000"/>
                </a:solidFill>
                <a:latin typeface="Open Sans Light"/>
                <a:ea typeface="Open Sans Light"/>
                <a:cs typeface="Open Sans Light"/>
                <a:sym typeface="Open Sans Light"/>
              </a:rPr>
              <a:t>Передача атмосферы творчества через музыку</a:t>
            </a:r>
            <a:endParaRPr sz="700"/>
          </a:p>
          <a:p>
            <a:pPr indent="-120650" lvl="1" marL="241300" marR="0" rtl="0" algn="l">
              <a:lnSpc>
                <a:spcPct val="140027"/>
              </a:lnSpc>
              <a:spcBef>
                <a:spcPts val="0"/>
              </a:spcBef>
              <a:spcAft>
                <a:spcPts val="0"/>
              </a:spcAft>
              <a:buClr>
                <a:srgbClr val="000000"/>
              </a:buClr>
              <a:buSzPts val="1100"/>
              <a:buFont typeface="Arial"/>
              <a:buChar char="•"/>
            </a:pPr>
            <a:r>
              <a:rPr b="0" i="0" lang="ru" sz="1100" u="none" cap="none" strike="noStrike">
                <a:solidFill>
                  <a:srgbClr val="000000"/>
                </a:solidFill>
                <a:latin typeface="Open Sans Light"/>
                <a:ea typeface="Open Sans Light"/>
                <a:cs typeface="Open Sans Light"/>
                <a:sym typeface="Open Sans Light"/>
              </a:rPr>
              <a:t>Передача эмоций через творчество и музыку</a:t>
            </a:r>
            <a:endParaRPr sz="700"/>
          </a:p>
          <a:p>
            <a:pPr indent="0" lvl="0" marL="0" marR="0" rtl="0" algn="ctr">
              <a:lnSpc>
                <a:spcPct val="140027"/>
              </a:lnSpc>
              <a:spcBef>
                <a:spcPts val="0"/>
              </a:spcBef>
              <a:spcAft>
                <a:spcPts val="0"/>
              </a:spcAft>
              <a:buNone/>
            </a:pPr>
            <a:r>
              <a:t/>
            </a:r>
            <a:endParaRPr b="0" i="0" sz="1100" u="none" cap="none" strike="noStrike">
              <a:solidFill>
                <a:srgbClr val="000000"/>
              </a:solidFill>
              <a:latin typeface="Open Sans Light"/>
              <a:ea typeface="Open Sans Light"/>
              <a:cs typeface="Open Sans Light"/>
              <a:sym typeface="Open Sans Light"/>
            </a:endParaRPr>
          </a:p>
        </p:txBody>
      </p:sp>
      <p:sp>
        <p:nvSpPr>
          <p:cNvPr id="795" name="Google Shape;795;p87"/>
          <p:cNvSpPr txBox="1"/>
          <p:nvPr/>
        </p:nvSpPr>
        <p:spPr>
          <a:xfrm>
            <a:off x="6664516" y="3102726"/>
            <a:ext cx="2080130" cy="753405"/>
          </a:xfrm>
          <a:prstGeom prst="rect">
            <a:avLst/>
          </a:prstGeom>
          <a:noFill/>
          <a:ln>
            <a:noFill/>
          </a:ln>
        </p:spPr>
        <p:txBody>
          <a:bodyPr anchorCtr="0" anchor="t" bIns="0" lIns="0" spcFirstLastPara="1" rIns="0" wrap="square" tIns="0">
            <a:spAutoFit/>
          </a:bodyPr>
          <a:lstStyle/>
          <a:p>
            <a:pPr indent="-120650" lvl="1" marL="241300" marR="0" rtl="0" algn="l">
              <a:lnSpc>
                <a:spcPct val="140027"/>
              </a:lnSpc>
              <a:spcBef>
                <a:spcPts val="0"/>
              </a:spcBef>
              <a:spcAft>
                <a:spcPts val="0"/>
              </a:spcAft>
              <a:buClr>
                <a:srgbClr val="000000"/>
              </a:buClr>
              <a:buSzPts val="1100"/>
              <a:buFont typeface="Arial"/>
              <a:buChar char="•"/>
            </a:pPr>
            <a:r>
              <a:rPr b="0" i="0" lang="ru" sz="1100" u="none" cap="none" strike="noStrike">
                <a:solidFill>
                  <a:srgbClr val="000000"/>
                </a:solidFill>
                <a:latin typeface="Open Sans Light"/>
                <a:ea typeface="Open Sans Light"/>
                <a:cs typeface="Open Sans Light"/>
                <a:sym typeface="Open Sans Light"/>
              </a:rPr>
              <a:t>Изображение иллюстраций к произведениям</a:t>
            </a:r>
            <a:endParaRPr sz="700"/>
          </a:p>
          <a:p>
            <a:pPr indent="-120650" lvl="1" marL="241300" marR="0" rtl="0" algn="l">
              <a:lnSpc>
                <a:spcPct val="140027"/>
              </a:lnSpc>
              <a:spcBef>
                <a:spcPts val="0"/>
              </a:spcBef>
              <a:spcAft>
                <a:spcPts val="0"/>
              </a:spcAft>
              <a:buClr>
                <a:srgbClr val="000000"/>
              </a:buClr>
              <a:buSzPts val="1100"/>
              <a:buFont typeface="Arial"/>
              <a:buChar char="•"/>
            </a:pPr>
            <a:r>
              <a:rPr b="0" i="0" lang="ru" sz="1100" u="none" cap="none" strike="noStrike">
                <a:solidFill>
                  <a:srgbClr val="000000"/>
                </a:solidFill>
                <a:latin typeface="Open Sans Light"/>
                <a:ea typeface="Open Sans Light"/>
                <a:cs typeface="Open Sans Light"/>
                <a:sym typeface="Open Sans Light"/>
              </a:rPr>
              <a:t>Стихи и творчество</a:t>
            </a:r>
            <a:endParaRPr sz="700"/>
          </a:p>
          <a:p>
            <a:pPr indent="0" lvl="0" marL="0" marR="0" rtl="0" algn="ctr">
              <a:lnSpc>
                <a:spcPct val="140027"/>
              </a:lnSpc>
              <a:spcBef>
                <a:spcPts val="0"/>
              </a:spcBef>
              <a:spcAft>
                <a:spcPts val="0"/>
              </a:spcAft>
              <a:buNone/>
            </a:pPr>
            <a:r>
              <a:t/>
            </a:r>
            <a:endParaRPr b="0" i="0" sz="1100" u="none" cap="none" strike="noStrike">
              <a:solidFill>
                <a:srgbClr val="000000"/>
              </a:solidFill>
              <a:latin typeface="Open Sans Light"/>
              <a:ea typeface="Open Sans Light"/>
              <a:cs typeface="Open Sans Light"/>
              <a:sym typeface="Open Sans Light"/>
            </a:endParaRPr>
          </a:p>
        </p:txBody>
      </p:sp>
      <p:sp>
        <p:nvSpPr>
          <p:cNvPr id="796" name="Google Shape;796;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797" name="Google Shape;797;p87"/>
          <p:cNvPicPr preferRelativeResize="0"/>
          <p:nvPr/>
        </p:nvPicPr>
        <p:blipFill>
          <a:blip r:embed="rId5">
            <a:alphaModFix/>
          </a:blip>
          <a:stretch>
            <a:fillRect/>
          </a:stretch>
        </p:blipFill>
        <p:spPr>
          <a:xfrm>
            <a:off x="661150" y="2052975"/>
            <a:ext cx="1631342" cy="2495800"/>
          </a:xfrm>
          <a:prstGeom prst="rect">
            <a:avLst/>
          </a:prstGeom>
          <a:noFill/>
          <a:ln>
            <a:noFill/>
          </a:ln>
        </p:spPr>
      </p:pic>
      <p:pic>
        <p:nvPicPr>
          <p:cNvPr id="798" name="Google Shape;798;p87"/>
          <p:cNvPicPr preferRelativeResize="0"/>
          <p:nvPr/>
        </p:nvPicPr>
        <p:blipFill>
          <a:blip r:embed="rId6">
            <a:alphaModFix/>
          </a:blip>
          <a:stretch>
            <a:fillRect/>
          </a:stretch>
        </p:blipFill>
        <p:spPr>
          <a:xfrm>
            <a:off x="4796950" y="2052525"/>
            <a:ext cx="1631350" cy="24962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22" name="Google Shape;222;p34"/>
          <p:cNvSpPr txBox="1"/>
          <p:nvPr/>
        </p:nvSpPr>
        <p:spPr>
          <a:xfrm>
            <a:off x="3532125" y="4027525"/>
            <a:ext cx="3646800" cy="133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200"/>
              </a:spcBef>
              <a:spcAft>
                <a:spcPts val="0"/>
              </a:spcAft>
              <a:buNone/>
            </a:pPr>
            <a:r>
              <a:rPr lang="ru" sz="1300">
                <a:solidFill>
                  <a:schemeClr val="dk1"/>
                </a:solidFill>
              </a:rPr>
              <a:t>Котюков Александр Михайлович</a:t>
            </a:r>
            <a:endParaRPr sz="1300">
              <a:solidFill>
                <a:schemeClr val="dk1"/>
              </a:solidFill>
            </a:endParaRPr>
          </a:p>
          <a:p>
            <a:pPr indent="0" lvl="0" marL="0" rtl="0" algn="ctr">
              <a:lnSpc>
                <a:spcPct val="90000"/>
              </a:lnSpc>
              <a:spcBef>
                <a:spcPts val="1200"/>
              </a:spcBef>
              <a:spcAft>
                <a:spcPts val="0"/>
              </a:spcAft>
              <a:buNone/>
            </a:pPr>
            <a:r>
              <a:rPr lang="ru" sz="1300">
                <a:solidFill>
                  <a:schemeClr val="dk1"/>
                </a:solidFill>
              </a:rPr>
              <a:t>Младший научный сотрудник</a:t>
            </a:r>
            <a:endParaRPr sz="1300">
              <a:solidFill>
                <a:schemeClr val="dk1"/>
              </a:solidFill>
            </a:endParaRPr>
          </a:p>
          <a:p>
            <a:pPr indent="0" lvl="0" marL="0" rtl="0" algn="ctr">
              <a:lnSpc>
                <a:spcPct val="90000"/>
              </a:lnSpc>
              <a:spcBef>
                <a:spcPts val="1200"/>
              </a:spcBef>
              <a:spcAft>
                <a:spcPts val="0"/>
              </a:spcAft>
              <a:buNone/>
            </a:pPr>
            <a:r>
              <a:rPr lang="ru" sz="1300">
                <a:solidFill>
                  <a:schemeClr val="dk1"/>
                </a:solidFill>
              </a:rPr>
              <a:t>Лаборатория №45</a:t>
            </a:r>
            <a:endParaRPr sz="1300">
              <a:solidFill>
                <a:schemeClr val="dk1"/>
              </a:solidFill>
            </a:endParaRPr>
          </a:p>
          <a:p>
            <a:pPr indent="0" lvl="0" marL="0" rtl="0" algn="l">
              <a:spcBef>
                <a:spcPts val="200"/>
              </a:spcBef>
              <a:spcAft>
                <a:spcPts val="0"/>
              </a:spcAft>
              <a:buNone/>
            </a:pPr>
            <a:r>
              <a:t/>
            </a:r>
            <a:endParaRPr>
              <a:latin typeface="Lato"/>
              <a:ea typeface="Lato"/>
              <a:cs typeface="Lato"/>
              <a:sym typeface="Lato"/>
            </a:endParaRPr>
          </a:p>
        </p:txBody>
      </p:sp>
      <p:sp>
        <p:nvSpPr>
          <p:cNvPr id="223" name="Google Shape;223;p34"/>
          <p:cNvSpPr txBox="1"/>
          <p:nvPr>
            <p:ph type="title"/>
          </p:nvPr>
        </p:nvSpPr>
        <p:spPr>
          <a:xfrm>
            <a:off x="1186950" y="20195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solidFill>
                  <a:srgbClr val="080808"/>
                </a:solidFill>
              </a:rPr>
              <a:t>Комитет по жилищным вопросам</a:t>
            </a:r>
            <a:endParaRPr>
              <a:solidFill>
                <a:srgbClr val="080808"/>
              </a:solidFill>
            </a:endParaRPr>
          </a:p>
        </p:txBody>
      </p:sp>
      <p:sp>
        <p:nvSpPr>
          <p:cNvPr id="224" name="Google Shape;224;p34"/>
          <p:cNvSpPr txBox="1"/>
          <p:nvPr/>
        </p:nvSpPr>
        <p:spPr>
          <a:xfrm>
            <a:off x="6935550" y="4285050"/>
            <a:ext cx="20100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1300">
                <a:solidFill>
                  <a:schemeClr val="accent5"/>
                </a:solidFill>
                <a:latin typeface="Roboto"/>
                <a:ea typeface="Roboto"/>
                <a:cs typeface="Roboto"/>
                <a:sym typeface="Roboto"/>
              </a:rPr>
              <a:t>КОНТАКТЫ</a:t>
            </a:r>
            <a:endParaRPr sz="1300">
              <a:solidFill>
                <a:schemeClr val="accent5"/>
              </a:solidFill>
              <a:latin typeface="Roboto"/>
              <a:ea typeface="Roboto"/>
              <a:cs typeface="Roboto"/>
              <a:sym typeface="Roboto"/>
            </a:endParaRPr>
          </a:p>
          <a:p>
            <a:pPr indent="0" lvl="0" marL="0" rtl="0" algn="l">
              <a:lnSpc>
                <a:spcPct val="115000"/>
              </a:lnSpc>
              <a:spcBef>
                <a:spcPts val="0"/>
              </a:spcBef>
              <a:spcAft>
                <a:spcPts val="0"/>
              </a:spcAft>
              <a:buNone/>
            </a:pPr>
            <a:r>
              <a:rPr lang="ru" sz="1300">
                <a:solidFill>
                  <a:srgbClr val="080808"/>
                </a:solidFill>
                <a:latin typeface="Roboto"/>
                <a:ea typeface="Roboto"/>
                <a:cs typeface="Roboto"/>
                <a:sym typeface="Roboto"/>
              </a:rPr>
              <a:t>amkotyukov@mail.ru</a:t>
            </a:r>
            <a:r>
              <a:rPr lang="ru" sz="1300">
                <a:solidFill>
                  <a:schemeClr val="lt1"/>
                </a:solidFill>
                <a:latin typeface="Roboto"/>
                <a:ea typeface="Roboto"/>
                <a:cs typeface="Roboto"/>
                <a:sym typeface="Roboto"/>
              </a:rPr>
              <a:t>1-00</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88"/>
          <p:cNvPicPr preferRelativeResize="0"/>
          <p:nvPr/>
        </p:nvPicPr>
        <p:blipFill rotWithShape="1">
          <a:blip r:embed="rId3">
            <a:alphaModFix/>
          </a:blip>
          <a:srcRect b="522" l="19208" r="2093" t="0"/>
          <a:stretch/>
        </p:blipFill>
        <p:spPr>
          <a:xfrm>
            <a:off x="0" y="0"/>
            <a:ext cx="9143998" cy="5143500"/>
          </a:xfrm>
          <a:prstGeom prst="rect">
            <a:avLst/>
          </a:prstGeom>
          <a:noFill/>
          <a:ln>
            <a:noFill/>
          </a:ln>
        </p:spPr>
      </p:pic>
      <p:pic>
        <p:nvPicPr>
          <p:cNvPr id="804" name="Google Shape;804;p88"/>
          <p:cNvPicPr preferRelativeResize="0"/>
          <p:nvPr/>
        </p:nvPicPr>
        <p:blipFill rotWithShape="1">
          <a:blip r:embed="rId4">
            <a:alphaModFix/>
          </a:blip>
          <a:srcRect b="0" l="0" r="0" t="0"/>
          <a:stretch/>
        </p:blipFill>
        <p:spPr>
          <a:xfrm>
            <a:off x="2094224" y="1791322"/>
            <a:ext cx="234683" cy="180919"/>
          </a:xfrm>
          <a:prstGeom prst="rect">
            <a:avLst/>
          </a:prstGeom>
          <a:noFill/>
          <a:ln>
            <a:noFill/>
          </a:ln>
        </p:spPr>
      </p:pic>
      <p:pic>
        <p:nvPicPr>
          <p:cNvPr id="805" name="Google Shape;805;p88"/>
          <p:cNvPicPr preferRelativeResize="0"/>
          <p:nvPr/>
        </p:nvPicPr>
        <p:blipFill rotWithShape="1">
          <a:blip r:embed="rId4">
            <a:alphaModFix/>
          </a:blip>
          <a:srcRect b="0" l="0" r="0" t="0"/>
          <a:stretch/>
        </p:blipFill>
        <p:spPr>
          <a:xfrm>
            <a:off x="2094224" y="2996016"/>
            <a:ext cx="234683" cy="180919"/>
          </a:xfrm>
          <a:prstGeom prst="rect">
            <a:avLst/>
          </a:prstGeom>
          <a:noFill/>
          <a:ln>
            <a:noFill/>
          </a:ln>
        </p:spPr>
      </p:pic>
      <p:pic>
        <p:nvPicPr>
          <p:cNvPr id="806" name="Google Shape;806;p88"/>
          <p:cNvPicPr preferRelativeResize="0"/>
          <p:nvPr/>
        </p:nvPicPr>
        <p:blipFill rotWithShape="1">
          <a:blip r:embed="rId4">
            <a:alphaModFix/>
          </a:blip>
          <a:srcRect b="0" l="0" r="0" t="0"/>
          <a:stretch/>
        </p:blipFill>
        <p:spPr>
          <a:xfrm>
            <a:off x="2094224" y="4260243"/>
            <a:ext cx="234683" cy="180919"/>
          </a:xfrm>
          <a:prstGeom prst="rect">
            <a:avLst/>
          </a:prstGeom>
          <a:noFill/>
          <a:ln>
            <a:noFill/>
          </a:ln>
        </p:spPr>
      </p:pic>
      <p:pic>
        <p:nvPicPr>
          <p:cNvPr id="807" name="Google Shape;807;p88"/>
          <p:cNvPicPr preferRelativeResize="0"/>
          <p:nvPr/>
        </p:nvPicPr>
        <p:blipFill rotWithShape="1">
          <a:blip r:embed="rId5">
            <a:alphaModFix/>
          </a:blip>
          <a:srcRect b="2238" l="0" r="0" t="2238"/>
          <a:stretch/>
        </p:blipFill>
        <p:spPr>
          <a:xfrm rot="-5400000">
            <a:off x="3555185" y="-1672826"/>
            <a:ext cx="569053" cy="5176901"/>
          </a:xfrm>
          <a:prstGeom prst="rect">
            <a:avLst/>
          </a:prstGeom>
          <a:noFill/>
          <a:ln>
            <a:noFill/>
          </a:ln>
        </p:spPr>
      </p:pic>
      <p:sp>
        <p:nvSpPr>
          <p:cNvPr id="808" name="Google Shape;808;p88"/>
          <p:cNvSpPr txBox="1"/>
          <p:nvPr/>
        </p:nvSpPr>
        <p:spPr>
          <a:xfrm>
            <a:off x="2618656" y="2774690"/>
            <a:ext cx="5417400" cy="627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i="0" lang="ru" sz="1700" u="none" cap="none" strike="noStrike">
                <a:solidFill>
                  <a:srgbClr val="000000"/>
                </a:solidFill>
                <a:latin typeface="Open Sans Light"/>
                <a:ea typeface="Open Sans Light"/>
                <a:cs typeface="Open Sans Light"/>
                <a:sym typeface="Open Sans Light"/>
              </a:rPr>
              <a:t>Искусство позволяет расслабиться, отвлечься, разгрузить голову от проблем.</a:t>
            </a:r>
            <a:endParaRPr sz="700">
              <a:latin typeface="Open Sans Light"/>
              <a:ea typeface="Open Sans Light"/>
              <a:cs typeface="Open Sans Light"/>
              <a:sym typeface="Open Sans Light"/>
            </a:endParaRPr>
          </a:p>
        </p:txBody>
      </p:sp>
      <p:sp>
        <p:nvSpPr>
          <p:cNvPr id="809" name="Google Shape;809;p88"/>
          <p:cNvSpPr txBox="1"/>
          <p:nvPr/>
        </p:nvSpPr>
        <p:spPr>
          <a:xfrm>
            <a:off x="2618655" y="1569996"/>
            <a:ext cx="5850283" cy="59023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ru" sz="1700" u="none" cap="none" strike="noStrike">
                <a:solidFill>
                  <a:srgbClr val="000000"/>
                </a:solidFill>
                <a:latin typeface="Open Sans Light"/>
                <a:ea typeface="Open Sans Light"/>
                <a:cs typeface="Open Sans Light"/>
                <a:sym typeface="Open Sans Light"/>
              </a:rPr>
              <a:t>«Искусство – не то, что висит на стене, а то, что происходит у нас в голове».</a:t>
            </a:r>
            <a:endParaRPr sz="700"/>
          </a:p>
        </p:txBody>
      </p:sp>
      <p:sp>
        <p:nvSpPr>
          <p:cNvPr id="810" name="Google Shape;810;p88"/>
          <p:cNvSpPr txBox="1"/>
          <p:nvPr/>
        </p:nvSpPr>
        <p:spPr>
          <a:xfrm>
            <a:off x="2618656" y="4038918"/>
            <a:ext cx="5417400" cy="6279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i="0" lang="ru" sz="1700" u="none" cap="none" strike="noStrike">
                <a:solidFill>
                  <a:srgbClr val="000000"/>
                </a:solidFill>
                <a:latin typeface="Open Sans Light"/>
                <a:ea typeface="Open Sans Light"/>
                <a:cs typeface="Open Sans Light"/>
                <a:sym typeface="Open Sans Light"/>
              </a:rPr>
              <a:t>Взаимодействие с цветом и формами – работа с чувствами и эмоциями.</a:t>
            </a:r>
            <a:endParaRPr sz="700">
              <a:latin typeface="Open Sans Light"/>
              <a:ea typeface="Open Sans Light"/>
              <a:cs typeface="Open Sans Light"/>
              <a:sym typeface="Open Sans Light"/>
            </a:endParaRPr>
          </a:p>
        </p:txBody>
      </p:sp>
      <p:sp>
        <p:nvSpPr>
          <p:cNvPr id="811" name="Google Shape;811;p88"/>
          <p:cNvSpPr txBox="1"/>
          <p:nvPr/>
        </p:nvSpPr>
        <p:spPr>
          <a:xfrm>
            <a:off x="1317925" y="569275"/>
            <a:ext cx="4918200" cy="6927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ru" sz="4500" u="none" cap="none" strike="noStrike">
                <a:solidFill>
                  <a:srgbClr val="3049B2"/>
                </a:solidFill>
                <a:latin typeface="Open Sans ExtraBold"/>
                <a:ea typeface="Open Sans ExtraBold"/>
                <a:cs typeface="Open Sans ExtraBold"/>
                <a:sym typeface="Open Sans ExtraBold"/>
              </a:rPr>
              <a:t>Почему мы?</a:t>
            </a:r>
            <a:endParaRPr sz="700"/>
          </a:p>
        </p:txBody>
      </p:sp>
      <p:sp>
        <p:nvSpPr>
          <p:cNvPr id="812" name="Google Shape;812;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p89"/>
          <p:cNvPicPr preferRelativeResize="0"/>
          <p:nvPr/>
        </p:nvPicPr>
        <p:blipFill>
          <a:blip r:embed="rId3">
            <a:alphaModFix/>
          </a:blip>
          <a:stretch>
            <a:fillRect/>
          </a:stretch>
        </p:blipFill>
        <p:spPr>
          <a:xfrm>
            <a:off x="0" y="0"/>
            <a:ext cx="9144005" cy="5143500"/>
          </a:xfrm>
          <a:prstGeom prst="rect">
            <a:avLst/>
          </a:prstGeom>
          <a:noFill/>
          <a:ln>
            <a:noFill/>
          </a:ln>
        </p:spPr>
      </p:pic>
      <p:sp>
        <p:nvSpPr>
          <p:cNvPr id="818" name="Google Shape;818;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id="823" name="Google Shape;823;p90"/>
          <p:cNvPicPr preferRelativeResize="0"/>
          <p:nvPr/>
        </p:nvPicPr>
        <p:blipFill>
          <a:blip r:embed="rId3">
            <a:alphaModFix/>
          </a:blip>
          <a:stretch>
            <a:fillRect/>
          </a:stretch>
        </p:blipFill>
        <p:spPr>
          <a:xfrm>
            <a:off x="381000" y="0"/>
            <a:ext cx="8585661" cy="4838701"/>
          </a:xfrm>
          <a:prstGeom prst="rect">
            <a:avLst/>
          </a:prstGeom>
          <a:noFill/>
          <a:ln>
            <a:noFill/>
          </a:ln>
        </p:spPr>
      </p:pic>
      <p:sp>
        <p:nvSpPr>
          <p:cNvPr id="824" name="Google Shape;824;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91"/>
          <p:cNvSpPr txBox="1"/>
          <p:nvPr>
            <p:ph type="title"/>
          </p:nvPr>
        </p:nvSpPr>
        <p:spPr>
          <a:xfrm>
            <a:off x="1898499" y="1034941"/>
            <a:ext cx="5182800" cy="643500"/>
          </a:xfrm>
          <a:prstGeom prst="rect">
            <a:avLst/>
          </a:prstGeom>
          <a:noFill/>
          <a:ln>
            <a:noFill/>
          </a:ln>
        </p:spPr>
        <p:txBody>
          <a:bodyPr anchorCtr="0" anchor="t" bIns="0" lIns="0" spcFirstLastPara="1" rIns="0" wrap="square" tIns="27675">
            <a:spAutoFit/>
          </a:bodyPr>
          <a:lstStyle/>
          <a:p>
            <a:pPr indent="0" lvl="0" marL="0" rtl="0" algn="ctr">
              <a:lnSpc>
                <a:spcPct val="100000"/>
              </a:lnSpc>
              <a:spcBef>
                <a:spcPts val="0"/>
              </a:spcBef>
              <a:spcAft>
                <a:spcPts val="0"/>
              </a:spcAft>
              <a:buNone/>
            </a:pPr>
            <a:r>
              <a:rPr b="1" lang="ru" sz="4000">
                <a:solidFill>
                  <a:srgbClr val="3E3E3E"/>
                </a:solidFill>
              </a:rPr>
              <a:t>Музыкальный клуб</a:t>
            </a:r>
            <a:endParaRPr b="1" sz="4000">
              <a:solidFill>
                <a:srgbClr val="3E3E3E"/>
              </a:solidFill>
            </a:endParaRPr>
          </a:p>
        </p:txBody>
      </p:sp>
      <p:sp>
        <p:nvSpPr>
          <p:cNvPr id="830" name="Google Shape;830;p91"/>
          <p:cNvSpPr txBox="1"/>
          <p:nvPr/>
        </p:nvSpPr>
        <p:spPr>
          <a:xfrm>
            <a:off x="2482071" y="2571750"/>
            <a:ext cx="4024200" cy="1668000"/>
          </a:xfrm>
          <a:prstGeom prst="rect">
            <a:avLst/>
          </a:prstGeom>
          <a:noFill/>
          <a:ln>
            <a:noFill/>
          </a:ln>
        </p:spPr>
        <p:txBody>
          <a:bodyPr anchorCtr="0" anchor="t" bIns="0" lIns="0" spcFirstLastPara="1" rIns="0" wrap="square" tIns="30000">
            <a:spAutoFit/>
          </a:bodyPr>
          <a:lstStyle/>
          <a:p>
            <a:pPr indent="0" lvl="0" marL="0" rtl="0" algn="ctr">
              <a:lnSpc>
                <a:spcPct val="115000"/>
              </a:lnSpc>
              <a:spcBef>
                <a:spcPts val="0"/>
              </a:spcBef>
              <a:spcAft>
                <a:spcPts val="0"/>
              </a:spcAft>
              <a:buNone/>
            </a:pPr>
            <a:r>
              <a:rPr lang="ru" sz="1900">
                <a:latin typeface="Century"/>
                <a:ea typeface="Century"/>
                <a:cs typeface="Century"/>
                <a:sym typeface="Century"/>
              </a:rPr>
              <a:t>Кочетков Сергей Александрович</a:t>
            </a:r>
            <a:endParaRPr sz="1900">
              <a:latin typeface="Century"/>
              <a:ea typeface="Century"/>
              <a:cs typeface="Century"/>
              <a:sym typeface="Century"/>
            </a:endParaRPr>
          </a:p>
          <a:p>
            <a:pPr indent="0" lvl="0" marL="0" rtl="0" algn="ctr">
              <a:lnSpc>
                <a:spcPct val="115000"/>
              </a:lnSpc>
              <a:spcBef>
                <a:spcPts val="0"/>
              </a:spcBef>
              <a:spcAft>
                <a:spcPts val="0"/>
              </a:spcAft>
              <a:buNone/>
            </a:pPr>
            <a:r>
              <a:rPr lang="ru" sz="1900">
                <a:latin typeface="Century"/>
                <a:ea typeface="Century"/>
                <a:cs typeface="Century"/>
                <a:sym typeface="Century"/>
              </a:rPr>
              <a:t>ведущий научный сотрудник</a:t>
            </a:r>
            <a:endParaRPr sz="1900">
              <a:latin typeface="Century"/>
              <a:ea typeface="Century"/>
              <a:cs typeface="Century"/>
              <a:sym typeface="Century"/>
            </a:endParaRPr>
          </a:p>
          <a:p>
            <a:pPr indent="0" lvl="0" marL="0" rtl="0" algn="ctr">
              <a:lnSpc>
                <a:spcPct val="115000"/>
              </a:lnSpc>
              <a:spcBef>
                <a:spcPts val="0"/>
              </a:spcBef>
              <a:spcAft>
                <a:spcPts val="0"/>
              </a:spcAft>
              <a:buNone/>
            </a:pPr>
            <a:r>
              <a:rPr lang="ru" sz="1900">
                <a:latin typeface="Century"/>
                <a:ea typeface="Century"/>
                <a:cs typeface="Century"/>
                <a:sym typeface="Century"/>
              </a:rPr>
              <a:t>Лаборатория №37</a:t>
            </a:r>
            <a:endParaRPr sz="1900">
              <a:latin typeface="Century"/>
              <a:ea typeface="Century"/>
              <a:cs typeface="Century"/>
              <a:sym typeface="Century"/>
            </a:endParaRPr>
          </a:p>
          <a:p>
            <a:pPr indent="0" lvl="0" marL="0" rtl="0" algn="ctr">
              <a:lnSpc>
                <a:spcPct val="115000"/>
              </a:lnSpc>
              <a:spcBef>
                <a:spcPts val="0"/>
              </a:spcBef>
              <a:spcAft>
                <a:spcPts val="0"/>
              </a:spcAft>
              <a:buNone/>
            </a:pPr>
            <a:r>
              <a:rPr lang="ru" sz="1900" u="sng">
                <a:solidFill>
                  <a:schemeClr val="hlink"/>
                </a:solidFill>
                <a:latin typeface="Century"/>
                <a:ea typeface="Century"/>
                <a:cs typeface="Century"/>
                <a:sym typeface="Century"/>
                <a:hlinkClick r:id="rId3"/>
              </a:rPr>
              <a:t>kos@ipu.ru</a:t>
            </a:r>
            <a:r>
              <a:rPr lang="ru" sz="1900">
                <a:latin typeface="Century"/>
                <a:ea typeface="Century"/>
                <a:cs typeface="Century"/>
                <a:sym typeface="Century"/>
              </a:rPr>
              <a:t>, тел. 15-92.</a:t>
            </a:r>
            <a:endParaRPr sz="1900">
              <a:latin typeface="Century"/>
              <a:ea typeface="Century"/>
              <a:cs typeface="Century"/>
              <a:sym typeface="Century"/>
            </a:endParaRPr>
          </a:p>
          <a:p>
            <a:pPr indent="0" lvl="0" marL="0" rtl="0" algn="ctr">
              <a:lnSpc>
                <a:spcPct val="115000"/>
              </a:lnSpc>
              <a:spcBef>
                <a:spcPts val="0"/>
              </a:spcBef>
              <a:spcAft>
                <a:spcPts val="0"/>
              </a:spcAft>
              <a:buNone/>
            </a:pPr>
            <a:r>
              <a:rPr lang="ru" sz="1900">
                <a:latin typeface="Century"/>
                <a:ea typeface="Century"/>
                <a:cs typeface="Century"/>
                <a:sym typeface="Century"/>
              </a:rPr>
              <a:t>8 (963) 604-09-21</a:t>
            </a:r>
            <a:endParaRPr sz="1900">
              <a:latin typeface="Century"/>
              <a:ea typeface="Century"/>
              <a:cs typeface="Century"/>
              <a:sym typeface="Century"/>
            </a:endParaRPr>
          </a:p>
        </p:txBody>
      </p:sp>
      <p:sp>
        <p:nvSpPr>
          <p:cNvPr id="831" name="Google Shape;831;p91"/>
          <p:cNvSpPr txBox="1"/>
          <p:nvPr/>
        </p:nvSpPr>
        <p:spPr>
          <a:xfrm>
            <a:off x="4122028" y="4985214"/>
            <a:ext cx="896700" cy="153900"/>
          </a:xfrm>
          <a:prstGeom prst="rect">
            <a:avLst/>
          </a:prstGeom>
          <a:noFill/>
          <a:ln>
            <a:noFill/>
          </a:ln>
        </p:spPr>
        <p:txBody>
          <a:bodyPr anchorCtr="0" anchor="t" bIns="0" lIns="0" spcFirstLastPara="1" rIns="0" wrap="square" tIns="0">
            <a:spAutoFit/>
          </a:bodyPr>
          <a:lstStyle/>
          <a:p>
            <a:pPr indent="0" lvl="0" marL="0" rtl="0" algn="l">
              <a:lnSpc>
                <a:spcPct val="119090"/>
              </a:lnSpc>
              <a:spcBef>
                <a:spcPts val="0"/>
              </a:spcBef>
              <a:spcAft>
                <a:spcPts val="0"/>
              </a:spcAft>
              <a:buNone/>
            </a:pPr>
            <a:r>
              <a:t/>
            </a:r>
            <a:endParaRPr sz="1000">
              <a:latin typeface="Comic Sans MS"/>
              <a:ea typeface="Comic Sans MS"/>
              <a:cs typeface="Comic Sans MS"/>
              <a:sym typeface="Comic Sans MS"/>
            </a:endParaRPr>
          </a:p>
        </p:txBody>
      </p:sp>
      <p:sp>
        <p:nvSpPr>
          <p:cNvPr id="832" name="Google Shape;832;p91"/>
          <p:cNvSpPr txBox="1"/>
          <p:nvPr>
            <p:ph idx="12" type="sldNum"/>
          </p:nvPr>
        </p:nvSpPr>
        <p:spPr>
          <a:xfrm>
            <a:off x="8597230" y="4985214"/>
            <a:ext cx="438300" cy="153900"/>
          </a:xfrm>
          <a:prstGeom prst="rect">
            <a:avLst/>
          </a:prstGeom>
        </p:spPr>
        <p:txBody>
          <a:bodyPr anchorCtr="0" anchor="t" bIns="0" lIns="0" spcFirstLastPara="1" rIns="0" wrap="square" tIns="0">
            <a:spAutoFit/>
          </a:bodyPr>
          <a:lstStyle/>
          <a:p>
            <a:pPr indent="0" lvl="0" marL="63500" rtl="0" algn="r">
              <a:spcBef>
                <a:spcPts val="0"/>
              </a:spcBef>
              <a:spcAft>
                <a:spcPts val="0"/>
              </a:spcAft>
              <a:buClr>
                <a:srgbClr val="000000"/>
              </a:buClr>
              <a:buFont typeface="Arial"/>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transition>
    <p:fade thruBlk="1"/>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92"/>
          <p:cNvSpPr txBox="1"/>
          <p:nvPr/>
        </p:nvSpPr>
        <p:spPr>
          <a:xfrm>
            <a:off x="2768515" y="0"/>
            <a:ext cx="1697700" cy="185400"/>
          </a:xfrm>
          <a:prstGeom prst="rect">
            <a:avLst/>
          </a:prstGeom>
          <a:noFill/>
          <a:ln>
            <a:noFill/>
          </a:ln>
        </p:spPr>
        <p:txBody>
          <a:bodyPr anchorCtr="0" anchor="t" bIns="0" lIns="0" spcFirstLastPara="1" rIns="0" wrap="square" tIns="31125">
            <a:spAutoFit/>
          </a:bodyPr>
          <a:lstStyle/>
          <a:p>
            <a:pPr indent="0" lvl="0" marL="25400" rtl="0" algn="l">
              <a:lnSpc>
                <a:spcPct val="100000"/>
              </a:lnSpc>
              <a:spcBef>
                <a:spcPts val="0"/>
              </a:spcBef>
              <a:spcAft>
                <a:spcPts val="0"/>
              </a:spcAft>
              <a:buNone/>
            </a:pPr>
            <a:r>
              <a:rPr lang="ru" sz="1000">
                <a:solidFill>
                  <a:schemeClr val="lt1"/>
                </a:solidFill>
                <a:latin typeface="Comic Sans MS"/>
                <a:ea typeface="Comic Sans MS"/>
                <a:cs typeface="Comic Sans MS"/>
                <a:sym typeface="Comic Sans MS"/>
              </a:rPr>
              <a:t>Музыкальный клуб</a:t>
            </a:r>
            <a:endParaRPr sz="1000">
              <a:solidFill>
                <a:schemeClr val="lt1"/>
              </a:solidFill>
              <a:latin typeface="Comic Sans MS"/>
              <a:ea typeface="Comic Sans MS"/>
              <a:cs typeface="Comic Sans MS"/>
              <a:sym typeface="Comic Sans MS"/>
            </a:endParaRPr>
          </a:p>
        </p:txBody>
      </p:sp>
      <p:sp>
        <p:nvSpPr>
          <p:cNvPr id="838" name="Google Shape;838;p92"/>
          <p:cNvSpPr/>
          <p:nvPr/>
        </p:nvSpPr>
        <p:spPr>
          <a:xfrm>
            <a:off x="4569907" y="0"/>
            <a:ext cx="4570740" cy="201965"/>
          </a:xfrm>
          <a:custGeom>
            <a:rect b="b" l="l" r="r" t="t"/>
            <a:pathLst>
              <a:path extrusionOk="0" h="135890" w="2304415">
                <a:moveTo>
                  <a:pt x="2303995" y="0"/>
                </a:moveTo>
                <a:lnTo>
                  <a:pt x="0" y="0"/>
                </a:lnTo>
                <a:lnTo>
                  <a:pt x="0" y="135610"/>
                </a:lnTo>
                <a:lnTo>
                  <a:pt x="2303995" y="135610"/>
                </a:lnTo>
                <a:lnTo>
                  <a:pt x="2303995" y="0"/>
                </a:lnTo>
                <a:close/>
              </a:path>
            </a:pathLst>
          </a:custGeom>
          <a:solidFill>
            <a:srgbClr val="ADADE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39" name="Google Shape;839;p92"/>
          <p:cNvSpPr txBox="1"/>
          <p:nvPr>
            <p:ph type="title"/>
          </p:nvPr>
        </p:nvSpPr>
        <p:spPr>
          <a:xfrm>
            <a:off x="0" y="201549"/>
            <a:ext cx="9140100" cy="534600"/>
          </a:xfrm>
          <a:prstGeom prst="rect">
            <a:avLst/>
          </a:prstGeom>
          <a:solidFill>
            <a:srgbClr val="E5EFEA"/>
          </a:solidFill>
          <a:ln>
            <a:noFill/>
          </a:ln>
        </p:spPr>
        <p:txBody>
          <a:bodyPr anchorCtr="0" anchor="t" bIns="0" lIns="0" spcFirstLastPara="1" rIns="0" wrap="square" tIns="178900">
            <a:spAutoFit/>
          </a:bodyPr>
          <a:lstStyle/>
          <a:p>
            <a:pPr indent="0" lvl="0" marL="190500" rtl="0" algn="l">
              <a:lnSpc>
                <a:spcPct val="100000"/>
              </a:lnSpc>
              <a:spcBef>
                <a:spcPts val="0"/>
              </a:spcBef>
              <a:spcAft>
                <a:spcPts val="0"/>
              </a:spcAft>
              <a:buNone/>
            </a:pPr>
            <a:r>
              <a:rPr lang="ru">
                <a:solidFill>
                  <a:srgbClr val="080808"/>
                </a:solidFill>
              </a:rPr>
              <a:t>Деятельность клуба</a:t>
            </a:r>
            <a:endParaRPr>
              <a:solidFill>
                <a:srgbClr val="080808"/>
              </a:solidFill>
            </a:endParaRPr>
          </a:p>
        </p:txBody>
      </p:sp>
      <p:pic>
        <p:nvPicPr>
          <p:cNvPr id="840" name="Google Shape;840;p92"/>
          <p:cNvPicPr preferRelativeResize="0"/>
          <p:nvPr/>
        </p:nvPicPr>
        <p:blipFill rotWithShape="1">
          <a:blip r:embed="rId3">
            <a:alphaModFix/>
          </a:blip>
          <a:srcRect b="0" l="0" r="0" t="0"/>
          <a:stretch/>
        </p:blipFill>
        <p:spPr>
          <a:xfrm>
            <a:off x="274798" y="934993"/>
            <a:ext cx="6436409" cy="2143311"/>
          </a:xfrm>
          <a:prstGeom prst="rect">
            <a:avLst/>
          </a:prstGeom>
          <a:noFill/>
          <a:ln>
            <a:noFill/>
          </a:ln>
        </p:spPr>
      </p:pic>
      <p:pic>
        <p:nvPicPr>
          <p:cNvPr id="841" name="Google Shape;841;p92"/>
          <p:cNvPicPr preferRelativeResize="0"/>
          <p:nvPr/>
        </p:nvPicPr>
        <p:blipFill rotWithShape="1">
          <a:blip r:embed="rId4">
            <a:alphaModFix/>
          </a:blip>
          <a:srcRect b="0" l="0" r="0" t="0"/>
          <a:stretch/>
        </p:blipFill>
        <p:spPr>
          <a:xfrm>
            <a:off x="561612" y="3531593"/>
            <a:ext cx="93960" cy="93960"/>
          </a:xfrm>
          <a:prstGeom prst="rect">
            <a:avLst/>
          </a:prstGeom>
          <a:noFill/>
          <a:ln>
            <a:noFill/>
          </a:ln>
        </p:spPr>
      </p:pic>
      <p:sp>
        <p:nvSpPr>
          <p:cNvPr id="842" name="Google Shape;842;p92"/>
          <p:cNvSpPr txBox="1"/>
          <p:nvPr/>
        </p:nvSpPr>
        <p:spPr>
          <a:xfrm>
            <a:off x="799204" y="3254182"/>
            <a:ext cx="7453800" cy="1617000"/>
          </a:xfrm>
          <a:prstGeom prst="rect">
            <a:avLst/>
          </a:prstGeom>
          <a:noFill/>
          <a:ln>
            <a:noFill/>
          </a:ln>
        </p:spPr>
        <p:txBody>
          <a:bodyPr anchorCtr="0" anchor="t" bIns="0" lIns="0" spcFirstLastPara="1" rIns="0" wrap="square" tIns="30000">
            <a:spAutoFit/>
          </a:bodyPr>
          <a:lstStyle/>
          <a:p>
            <a:pPr indent="0" lvl="0" marL="25400" rtl="0" algn="l">
              <a:lnSpc>
                <a:spcPct val="100000"/>
              </a:lnSpc>
              <a:spcBef>
                <a:spcPts val="200"/>
              </a:spcBef>
              <a:spcAft>
                <a:spcPts val="0"/>
              </a:spcAft>
              <a:buNone/>
            </a:pPr>
            <a:r>
              <a:rPr lang="ru" sz="1900">
                <a:latin typeface="Century"/>
                <a:ea typeface="Century"/>
                <a:cs typeface="Century"/>
                <a:sym typeface="Century"/>
              </a:rPr>
              <a:t>Проведение музыкальных мероприятий:</a:t>
            </a:r>
            <a:endParaRPr sz="1900">
              <a:latin typeface="Century"/>
              <a:ea typeface="Century"/>
              <a:cs typeface="Century"/>
              <a:sym typeface="Century"/>
            </a:endParaRPr>
          </a:p>
          <a:p>
            <a:pPr indent="-349250" lvl="0" marL="457200" rtl="0" algn="l">
              <a:lnSpc>
                <a:spcPct val="100000"/>
              </a:lnSpc>
              <a:spcBef>
                <a:spcPts val="200"/>
              </a:spcBef>
              <a:spcAft>
                <a:spcPts val="0"/>
              </a:spcAft>
              <a:buSzPts val="1900"/>
              <a:buFont typeface="Century"/>
              <a:buChar char="-"/>
            </a:pPr>
            <a:r>
              <a:rPr lang="ru" sz="1900">
                <a:latin typeface="Century"/>
                <a:ea typeface="Century"/>
                <a:cs typeface="Century"/>
                <a:sym typeface="Century"/>
              </a:rPr>
              <a:t>новогодние вечера и дискотеки</a:t>
            </a:r>
            <a:endParaRPr sz="1900">
              <a:latin typeface="Century"/>
              <a:ea typeface="Century"/>
              <a:cs typeface="Century"/>
              <a:sym typeface="Century"/>
            </a:endParaRPr>
          </a:p>
          <a:p>
            <a:pPr indent="-349250" lvl="0" marL="457200" rtl="0" algn="l">
              <a:lnSpc>
                <a:spcPct val="100000"/>
              </a:lnSpc>
              <a:spcBef>
                <a:spcPts val="0"/>
              </a:spcBef>
              <a:spcAft>
                <a:spcPts val="0"/>
              </a:spcAft>
              <a:buSzPts val="1900"/>
              <a:buFont typeface="Century"/>
              <a:buChar char="-"/>
            </a:pPr>
            <a:r>
              <a:rPr lang="ru" sz="1900">
                <a:latin typeface="Century"/>
                <a:ea typeface="Century"/>
                <a:cs typeface="Century"/>
                <a:sym typeface="Century"/>
              </a:rPr>
              <a:t>банкеты конференций и тематические коцерты</a:t>
            </a:r>
            <a:endParaRPr sz="1900">
              <a:latin typeface="Century"/>
              <a:ea typeface="Century"/>
              <a:cs typeface="Century"/>
              <a:sym typeface="Century"/>
            </a:endParaRPr>
          </a:p>
          <a:p>
            <a:pPr indent="-330200" lvl="0" marL="355600" marR="12700" rtl="0" algn="l">
              <a:lnSpc>
                <a:spcPct val="107500"/>
              </a:lnSpc>
              <a:spcBef>
                <a:spcPts val="300"/>
              </a:spcBef>
              <a:spcAft>
                <a:spcPts val="0"/>
              </a:spcAft>
              <a:buNone/>
            </a:pPr>
            <a:r>
              <a:rPr lang="ru" sz="1900">
                <a:latin typeface="Century"/>
                <a:ea typeface="Century"/>
                <a:cs typeface="Century"/>
                <a:sym typeface="Century"/>
              </a:rPr>
              <a:t>Репетиционная база(ТОЛЬКО ДЛЯ СОТРУДНИКОВ!!!): </a:t>
            </a:r>
            <a:endParaRPr sz="1900">
              <a:latin typeface="Century"/>
              <a:ea typeface="Century"/>
              <a:cs typeface="Century"/>
              <a:sym typeface="Century"/>
            </a:endParaRPr>
          </a:p>
          <a:p>
            <a:pPr indent="-349250" lvl="0" marL="457200" marR="12700" rtl="0" algn="l">
              <a:lnSpc>
                <a:spcPct val="107500"/>
              </a:lnSpc>
              <a:spcBef>
                <a:spcPts val="300"/>
              </a:spcBef>
              <a:spcAft>
                <a:spcPts val="0"/>
              </a:spcAft>
              <a:buSzPts val="1900"/>
              <a:buFont typeface="Century"/>
              <a:buChar char="-"/>
            </a:pPr>
            <a:r>
              <a:rPr lang="ru" sz="1900">
                <a:latin typeface="Century"/>
                <a:ea typeface="Century"/>
                <a:cs typeface="Century"/>
                <a:sym typeface="Century"/>
              </a:rPr>
              <a:t>фортепиано, синтезатор, бас-гитара, барабаны</a:t>
            </a:r>
            <a:endParaRPr sz="1900">
              <a:latin typeface="Century"/>
              <a:ea typeface="Century"/>
              <a:cs typeface="Century"/>
              <a:sym typeface="Century"/>
            </a:endParaRPr>
          </a:p>
        </p:txBody>
      </p:sp>
      <p:pic>
        <p:nvPicPr>
          <p:cNvPr id="843" name="Google Shape;843;p92"/>
          <p:cNvPicPr preferRelativeResize="0"/>
          <p:nvPr/>
        </p:nvPicPr>
        <p:blipFill rotWithShape="1">
          <a:blip r:embed="rId5">
            <a:alphaModFix/>
          </a:blip>
          <a:srcRect b="0" l="0" r="0" t="0"/>
          <a:stretch/>
        </p:blipFill>
        <p:spPr>
          <a:xfrm>
            <a:off x="561612" y="4334942"/>
            <a:ext cx="125395" cy="93960"/>
          </a:xfrm>
          <a:prstGeom prst="rect">
            <a:avLst/>
          </a:prstGeom>
          <a:noFill/>
          <a:ln>
            <a:noFill/>
          </a:ln>
        </p:spPr>
      </p:pic>
      <p:grpSp>
        <p:nvGrpSpPr>
          <p:cNvPr id="844" name="Google Shape;844;p92"/>
          <p:cNvGrpSpPr/>
          <p:nvPr/>
        </p:nvGrpSpPr>
        <p:grpSpPr>
          <a:xfrm>
            <a:off x="0" y="4978605"/>
            <a:ext cx="9139868" cy="158552"/>
            <a:chOff x="0" y="3349802"/>
            <a:chExt cx="4608017" cy="106680"/>
          </a:xfrm>
        </p:grpSpPr>
        <p:sp>
          <p:nvSpPr>
            <p:cNvPr id="845" name="Google Shape;845;p92"/>
            <p:cNvSpPr/>
            <p:nvPr/>
          </p:nvSpPr>
          <p:spPr>
            <a:xfrm>
              <a:off x="0" y="3349802"/>
              <a:ext cx="1536065" cy="106680"/>
            </a:xfrm>
            <a:custGeom>
              <a:rect b="b" l="l" r="r" t="t"/>
              <a:pathLst>
                <a:path extrusionOk="0" h="106679" w="1536065">
                  <a:moveTo>
                    <a:pt x="1535976" y="0"/>
                  </a:moveTo>
                  <a:lnTo>
                    <a:pt x="0" y="0"/>
                  </a:lnTo>
                  <a:lnTo>
                    <a:pt x="0" y="106197"/>
                  </a:lnTo>
                  <a:lnTo>
                    <a:pt x="1535976" y="106197"/>
                  </a:lnTo>
                  <a:lnTo>
                    <a:pt x="1535976" y="0"/>
                  </a:lnTo>
                  <a:close/>
                </a:path>
              </a:pathLst>
            </a:custGeom>
            <a:solidFill>
              <a:srgbClr val="4747B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46" name="Google Shape;846;p92"/>
            <p:cNvSpPr/>
            <p:nvPr/>
          </p:nvSpPr>
          <p:spPr>
            <a:xfrm>
              <a:off x="1535976" y="3349802"/>
              <a:ext cx="1536065" cy="106680"/>
            </a:xfrm>
            <a:custGeom>
              <a:rect b="b" l="l" r="r" t="t"/>
              <a:pathLst>
                <a:path extrusionOk="0" h="106679" w="1536064">
                  <a:moveTo>
                    <a:pt x="1535976" y="0"/>
                  </a:moveTo>
                  <a:lnTo>
                    <a:pt x="0" y="0"/>
                  </a:lnTo>
                  <a:lnTo>
                    <a:pt x="0" y="106197"/>
                  </a:lnTo>
                  <a:lnTo>
                    <a:pt x="1535976" y="106197"/>
                  </a:lnTo>
                  <a:lnTo>
                    <a:pt x="1535976" y="0"/>
                  </a:lnTo>
                  <a:close/>
                </a:path>
              </a:pathLst>
            </a:custGeom>
            <a:solidFill>
              <a:srgbClr val="8484D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47" name="Google Shape;847;p92"/>
            <p:cNvSpPr/>
            <p:nvPr/>
          </p:nvSpPr>
          <p:spPr>
            <a:xfrm>
              <a:off x="3071952" y="3349802"/>
              <a:ext cx="1536065" cy="106680"/>
            </a:xfrm>
            <a:custGeom>
              <a:rect b="b" l="l" r="r" t="t"/>
              <a:pathLst>
                <a:path extrusionOk="0" h="106679" w="1536064">
                  <a:moveTo>
                    <a:pt x="1535976" y="0"/>
                  </a:moveTo>
                  <a:lnTo>
                    <a:pt x="0" y="0"/>
                  </a:lnTo>
                  <a:lnTo>
                    <a:pt x="0" y="106197"/>
                  </a:lnTo>
                  <a:lnTo>
                    <a:pt x="1535976" y="106197"/>
                  </a:lnTo>
                  <a:lnTo>
                    <a:pt x="1535976" y="0"/>
                  </a:lnTo>
                  <a:close/>
                </a:path>
              </a:pathLst>
            </a:custGeom>
            <a:solidFill>
              <a:srgbClr val="ADADE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grpSp>
      <p:sp>
        <p:nvSpPr>
          <p:cNvPr id="848" name="Google Shape;848;p92"/>
          <p:cNvSpPr txBox="1"/>
          <p:nvPr/>
        </p:nvSpPr>
        <p:spPr>
          <a:xfrm>
            <a:off x="4122028" y="4985214"/>
            <a:ext cx="896700" cy="153900"/>
          </a:xfrm>
          <a:prstGeom prst="rect">
            <a:avLst/>
          </a:prstGeom>
          <a:noFill/>
          <a:ln>
            <a:noFill/>
          </a:ln>
        </p:spPr>
        <p:txBody>
          <a:bodyPr anchorCtr="0" anchor="t" bIns="0" lIns="0" spcFirstLastPara="1" rIns="0" wrap="square" tIns="0">
            <a:spAutoFit/>
          </a:bodyPr>
          <a:lstStyle/>
          <a:p>
            <a:pPr indent="0" lvl="0" marL="0" rtl="0" algn="l">
              <a:lnSpc>
                <a:spcPct val="119090"/>
              </a:lnSpc>
              <a:spcBef>
                <a:spcPts val="0"/>
              </a:spcBef>
              <a:spcAft>
                <a:spcPts val="0"/>
              </a:spcAft>
              <a:buNone/>
            </a:pPr>
            <a:r>
              <a:t/>
            </a:r>
            <a:endParaRPr sz="1000">
              <a:latin typeface="Comic Sans MS"/>
              <a:ea typeface="Comic Sans MS"/>
              <a:cs typeface="Comic Sans MS"/>
              <a:sym typeface="Comic Sans MS"/>
            </a:endParaRPr>
          </a:p>
        </p:txBody>
      </p:sp>
      <p:sp>
        <p:nvSpPr>
          <p:cNvPr id="849" name="Google Shape;849;p92"/>
          <p:cNvSpPr txBox="1"/>
          <p:nvPr>
            <p:ph idx="12" type="sldNum"/>
          </p:nvPr>
        </p:nvSpPr>
        <p:spPr>
          <a:xfrm>
            <a:off x="8597230" y="4985214"/>
            <a:ext cx="438300" cy="153900"/>
          </a:xfrm>
          <a:prstGeom prst="rect">
            <a:avLst/>
          </a:prstGeom>
        </p:spPr>
        <p:txBody>
          <a:bodyPr anchorCtr="0" anchor="t" bIns="0" lIns="0" spcFirstLastPara="1" rIns="0" wrap="square" tIns="0">
            <a:spAutoFit/>
          </a:bodyPr>
          <a:lstStyle/>
          <a:p>
            <a:pPr indent="0" lvl="0" marL="63500" rtl="0" algn="r">
              <a:spcBef>
                <a:spcPts val="0"/>
              </a:spcBef>
              <a:spcAft>
                <a:spcPts val="0"/>
              </a:spcAft>
              <a:buClr>
                <a:srgbClr val="000000"/>
              </a:buClr>
              <a:buFont typeface="Arial"/>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93"/>
          <p:cNvSpPr txBox="1"/>
          <p:nvPr/>
        </p:nvSpPr>
        <p:spPr>
          <a:xfrm>
            <a:off x="2768515" y="0"/>
            <a:ext cx="1697700" cy="185400"/>
          </a:xfrm>
          <a:prstGeom prst="rect">
            <a:avLst/>
          </a:prstGeom>
          <a:noFill/>
          <a:ln>
            <a:noFill/>
          </a:ln>
        </p:spPr>
        <p:txBody>
          <a:bodyPr anchorCtr="0" anchor="t" bIns="0" lIns="0" spcFirstLastPara="1" rIns="0" wrap="square" tIns="31125">
            <a:spAutoFit/>
          </a:bodyPr>
          <a:lstStyle/>
          <a:p>
            <a:pPr indent="0" lvl="0" marL="25400" rtl="0" algn="l">
              <a:lnSpc>
                <a:spcPct val="100000"/>
              </a:lnSpc>
              <a:spcBef>
                <a:spcPts val="0"/>
              </a:spcBef>
              <a:spcAft>
                <a:spcPts val="0"/>
              </a:spcAft>
              <a:buNone/>
            </a:pPr>
            <a:r>
              <a:rPr lang="ru" sz="1000">
                <a:solidFill>
                  <a:schemeClr val="lt1"/>
                </a:solidFill>
                <a:latin typeface="Comic Sans MS"/>
                <a:ea typeface="Comic Sans MS"/>
                <a:cs typeface="Comic Sans MS"/>
                <a:sym typeface="Comic Sans MS"/>
              </a:rPr>
              <a:t>Музыкальный клуб</a:t>
            </a:r>
            <a:endParaRPr sz="1000">
              <a:solidFill>
                <a:schemeClr val="lt1"/>
              </a:solidFill>
              <a:latin typeface="Comic Sans MS"/>
              <a:ea typeface="Comic Sans MS"/>
              <a:cs typeface="Comic Sans MS"/>
              <a:sym typeface="Comic Sans MS"/>
            </a:endParaRPr>
          </a:p>
        </p:txBody>
      </p:sp>
      <p:sp>
        <p:nvSpPr>
          <p:cNvPr id="855" name="Google Shape;855;p93"/>
          <p:cNvSpPr/>
          <p:nvPr/>
        </p:nvSpPr>
        <p:spPr>
          <a:xfrm>
            <a:off x="4569907" y="0"/>
            <a:ext cx="4570740" cy="201965"/>
          </a:xfrm>
          <a:custGeom>
            <a:rect b="b" l="l" r="r" t="t"/>
            <a:pathLst>
              <a:path extrusionOk="0" h="135890" w="2304415">
                <a:moveTo>
                  <a:pt x="2303995" y="0"/>
                </a:moveTo>
                <a:lnTo>
                  <a:pt x="0" y="0"/>
                </a:lnTo>
                <a:lnTo>
                  <a:pt x="0" y="135610"/>
                </a:lnTo>
                <a:lnTo>
                  <a:pt x="2303995" y="135610"/>
                </a:lnTo>
                <a:lnTo>
                  <a:pt x="2303995" y="0"/>
                </a:lnTo>
                <a:close/>
              </a:path>
            </a:pathLst>
          </a:custGeom>
          <a:solidFill>
            <a:srgbClr val="ADADE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pic>
        <p:nvPicPr>
          <p:cNvPr id="856" name="Google Shape;856;p93"/>
          <p:cNvPicPr preferRelativeResize="0"/>
          <p:nvPr/>
        </p:nvPicPr>
        <p:blipFill rotWithShape="1">
          <a:blip r:embed="rId3">
            <a:alphaModFix/>
          </a:blip>
          <a:srcRect b="0" l="0" r="0" t="0"/>
          <a:stretch/>
        </p:blipFill>
        <p:spPr>
          <a:xfrm>
            <a:off x="561612" y="1308883"/>
            <a:ext cx="93960" cy="93960"/>
          </a:xfrm>
          <a:prstGeom prst="rect">
            <a:avLst/>
          </a:prstGeom>
          <a:noFill/>
          <a:ln>
            <a:noFill/>
          </a:ln>
        </p:spPr>
      </p:pic>
      <p:sp>
        <p:nvSpPr>
          <p:cNvPr id="857" name="Google Shape;857;p93"/>
          <p:cNvSpPr txBox="1"/>
          <p:nvPr/>
        </p:nvSpPr>
        <p:spPr>
          <a:xfrm>
            <a:off x="799204" y="1183872"/>
            <a:ext cx="8091000" cy="2814000"/>
          </a:xfrm>
          <a:prstGeom prst="rect">
            <a:avLst/>
          </a:prstGeom>
          <a:noFill/>
          <a:ln>
            <a:noFill/>
          </a:ln>
        </p:spPr>
        <p:txBody>
          <a:bodyPr anchorCtr="0" anchor="t" bIns="0" lIns="0" spcFirstLastPara="1" rIns="0" wrap="square" tIns="30000">
            <a:spAutoFit/>
          </a:bodyPr>
          <a:lstStyle/>
          <a:p>
            <a:pPr indent="0" lvl="0" marL="25400" rtl="0" algn="l">
              <a:lnSpc>
                <a:spcPct val="100000"/>
              </a:lnSpc>
              <a:spcBef>
                <a:spcPts val="0"/>
              </a:spcBef>
              <a:spcAft>
                <a:spcPts val="0"/>
              </a:spcAft>
              <a:buNone/>
            </a:pPr>
            <a:r>
              <a:rPr b="1" lang="ru" sz="1900">
                <a:solidFill>
                  <a:srgbClr val="080808"/>
                </a:solidFill>
                <a:latin typeface="Century"/>
                <a:ea typeface="Century"/>
                <a:cs typeface="Century"/>
                <a:sym typeface="Century"/>
              </a:rPr>
              <a:t>Участники</a:t>
            </a:r>
            <a:r>
              <a:rPr b="1" lang="ru" sz="1900">
                <a:solidFill>
                  <a:srgbClr val="080808"/>
                </a:solidFill>
                <a:latin typeface="Century"/>
                <a:ea typeface="Century"/>
                <a:cs typeface="Century"/>
                <a:sym typeface="Century"/>
              </a:rPr>
              <a:t>:</a:t>
            </a:r>
            <a:endParaRPr b="1" sz="1900">
              <a:solidFill>
                <a:srgbClr val="080808"/>
              </a:solidFill>
              <a:latin typeface="Century"/>
              <a:ea typeface="Century"/>
              <a:cs typeface="Century"/>
              <a:sym typeface="Century"/>
            </a:endParaRPr>
          </a:p>
          <a:p>
            <a:pPr indent="-349250" lvl="0" marL="457200" marR="12700" rtl="0" algn="l">
              <a:lnSpc>
                <a:spcPct val="107500"/>
              </a:lnSpc>
              <a:spcBef>
                <a:spcPts val="0"/>
              </a:spcBef>
              <a:spcAft>
                <a:spcPts val="0"/>
              </a:spcAft>
              <a:buSzPts val="1900"/>
              <a:buFont typeface="Century"/>
              <a:buChar char="-"/>
            </a:pPr>
            <a:r>
              <a:rPr lang="ru" sz="1900">
                <a:latin typeface="Century"/>
                <a:ea typeface="Century"/>
                <a:cs typeface="Century"/>
                <a:sym typeface="Century"/>
              </a:rPr>
              <a:t>Кочетков Сергей, Рассадин Юрий, Шинкарюк Алла (лаб. 37),</a:t>
            </a:r>
            <a:endParaRPr sz="1900">
              <a:latin typeface="Century"/>
              <a:ea typeface="Century"/>
              <a:cs typeface="Century"/>
              <a:sym typeface="Century"/>
            </a:endParaRPr>
          </a:p>
          <a:p>
            <a:pPr indent="0" lvl="0" marL="0" marR="12700" rtl="0" algn="l">
              <a:lnSpc>
                <a:spcPct val="107500"/>
              </a:lnSpc>
              <a:spcBef>
                <a:spcPts val="0"/>
              </a:spcBef>
              <a:spcAft>
                <a:spcPts val="0"/>
              </a:spcAft>
              <a:buNone/>
            </a:pPr>
            <a:r>
              <a:rPr lang="ru" sz="1900">
                <a:latin typeface="Century"/>
                <a:ea typeface="Century"/>
                <a:cs typeface="Century"/>
                <a:sym typeface="Century"/>
              </a:rPr>
              <a:t>Крыгин Андрей (лаб. 49), Порцев Руслан (лаб. 77)</a:t>
            </a:r>
            <a:endParaRPr sz="1900">
              <a:latin typeface="Century"/>
              <a:ea typeface="Century"/>
              <a:cs typeface="Century"/>
              <a:sym typeface="Century"/>
            </a:endParaRPr>
          </a:p>
          <a:p>
            <a:pPr indent="0" lvl="0" marL="0" rtl="0" algn="l">
              <a:lnSpc>
                <a:spcPct val="100000"/>
              </a:lnSpc>
              <a:spcBef>
                <a:spcPts val="0"/>
              </a:spcBef>
              <a:spcAft>
                <a:spcPts val="0"/>
              </a:spcAft>
              <a:buNone/>
            </a:pPr>
            <a:r>
              <a:t/>
            </a:r>
            <a:endParaRPr sz="2000">
              <a:latin typeface="Century"/>
              <a:ea typeface="Century"/>
              <a:cs typeface="Century"/>
              <a:sym typeface="Century"/>
            </a:endParaRPr>
          </a:p>
          <a:p>
            <a:pPr indent="0" lvl="0" marL="0" rtl="0" algn="l">
              <a:lnSpc>
                <a:spcPct val="100000"/>
              </a:lnSpc>
              <a:spcBef>
                <a:spcPts val="100"/>
              </a:spcBef>
              <a:spcAft>
                <a:spcPts val="0"/>
              </a:spcAft>
              <a:buNone/>
            </a:pPr>
            <a:r>
              <a:t/>
            </a:r>
            <a:endParaRPr sz="1500">
              <a:latin typeface="Century"/>
              <a:ea typeface="Century"/>
              <a:cs typeface="Century"/>
              <a:sym typeface="Century"/>
            </a:endParaRPr>
          </a:p>
          <a:p>
            <a:pPr indent="0" lvl="0" marL="25400" rtl="0" algn="l">
              <a:lnSpc>
                <a:spcPct val="100000"/>
              </a:lnSpc>
              <a:spcBef>
                <a:spcPts val="0"/>
              </a:spcBef>
              <a:spcAft>
                <a:spcPts val="0"/>
              </a:spcAft>
              <a:buNone/>
            </a:pPr>
            <a:r>
              <a:rPr b="1" lang="ru" sz="1900">
                <a:solidFill>
                  <a:srgbClr val="080808"/>
                </a:solidFill>
                <a:latin typeface="Century"/>
                <a:ea typeface="Century"/>
                <a:cs typeface="Century"/>
                <a:sym typeface="Century"/>
              </a:rPr>
              <a:t>Требования к участникам</a:t>
            </a:r>
            <a:r>
              <a:rPr b="1" lang="ru" sz="1900">
                <a:solidFill>
                  <a:srgbClr val="080808"/>
                </a:solidFill>
                <a:latin typeface="Century"/>
                <a:ea typeface="Century"/>
                <a:cs typeface="Century"/>
                <a:sym typeface="Century"/>
              </a:rPr>
              <a:t>:</a:t>
            </a:r>
            <a:endParaRPr b="1" sz="1900">
              <a:solidFill>
                <a:srgbClr val="080808"/>
              </a:solidFill>
              <a:latin typeface="Century"/>
              <a:ea typeface="Century"/>
              <a:cs typeface="Century"/>
              <a:sym typeface="Century"/>
            </a:endParaRPr>
          </a:p>
          <a:p>
            <a:pPr indent="-349250" lvl="0" marL="457200" rtl="0" algn="l">
              <a:lnSpc>
                <a:spcPct val="100000"/>
              </a:lnSpc>
              <a:spcBef>
                <a:spcPts val="1100"/>
              </a:spcBef>
              <a:spcAft>
                <a:spcPts val="0"/>
              </a:spcAft>
              <a:buSzPts val="1900"/>
              <a:buFont typeface="Century"/>
              <a:buChar char="-"/>
            </a:pPr>
            <a:r>
              <a:rPr lang="ru" sz="1900">
                <a:latin typeface="Century"/>
                <a:ea typeface="Century"/>
                <a:cs typeface="Century"/>
                <a:sym typeface="Century"/>
              </a:rPr>
              <a:t>владение музыкальным инструментом;</a:t>
            </a:r>
            <a:endParaRPr sz="1900">
              <a:latin typeface="Century"/>
              <a:ea typeface="Century"/>
              <a:cs typeface="Century"/>
              <a:sym typeface="Century"/>
            </a:endParaRPr>
          </a:p>
          <a:p>
            <a:pPr indent="-349250" lvl="0" marL="457200" rtl="0" algn="l">
              <a:lnSpc>
                <a:spcPct val="100000"/>
              </a:lnSpc>
              <a:spcBef>
                <a:spcPts val="0"/>
              </a:spcBef>
              <a:spcAft>
                <a:spcPts val="0"/>
              </a:spcAft>
              <a:buSzPts val="1900"/>
              <a:buFont typeface="Century"/>
              <a:buChar char="-"/>
            </a:pPr>
            <a:r>
              <a:rPr lang="ru" sz="1900">
                <a:latin typeface="Century"/>
                <a:ea typeface="Century"/>
                <a:cs typeface="Century"/>
                <a:sym typeface="Century"/>
              </a:rPr>
              <a:t>собственный подбор репертуара;</a:t>
            </a:r>
            <a:endParaRPr sz="1900">
              <a:latin typeface="Century"/>
              <a:ea typeface="Century"/>
              <a:cs typeface="Century"/>
              <a:sym typeface="Century"/>
            </a:endParaRPr>
          </a:p>
          <a:p>
            <a:pPr indent="-349250" lvl="0" marL="457200" rtl="0" algn="l">
              <a:lnSpc>
                <a:spcPct val="100000"/>
              </a:lnSpc>
              <a:spcBef>
                <a:spcPts val="0"/>
              </a:spcBef>
              <a:spcAft>
                <a:spcPts val="0"/>
              </a:spcAft>
              <a:buSzPts val="1900"/>
              <a:buFont typeface="Century"/>
              <a:buChar char="-"/>
            </a:pPr>
            <a:r>
              <a:rPr lang="ru" sz="1900">
                <a:latin typeface="Century"/>
                <a:ea typeface="Century"/>
                <a:cs typeface="Century"/>
                <a:sym typeface="Century"/>
              </a:rPr>
              <a:t>умение составлять оркестровки произведений.</a:t>
            </a:r>
            <a:endParaRPr sz="1900">
              <a:latin typeface="Century"/>
              <a:ea typeface="Century"/>
              <a:cs typeface="Century"/>
              <a:sym typeface="Century"/>
            </a:endParaRPr>
          </a:p>
        </p:txBody>
      </p:sp>
      <p:pic>
        <p:nvPicPr>
          <p:cNvPr id="858" name="Google Shape;858;p93"/>
          <p:cNvPicPr preferRelativeResize="0"/>
          <p:nvPr/>
        </p:nvPicPr>
        <p:blipFill rotWithShape="1">
          <a:blip r:embed="rId4">
            <a:alphaModFix/>
          </a:blip>
          <a:srcRect b="0" l="0" r="0" t="0"/>
          <a:stretch/>
        </p:blipFill>
        <p:spPr>
          <a:xfrm>
            <a:off x="561612" y="2508612"/>
            <a:ext cx="125395" cy="93960"/>
          </a:xfrm>
          <a:prstGeom prst="rect">
            <a:avLst/>
          </a:prstGeom>
          <a:noFill/>
          <a:ln>
            <a:noFill/>
          </a:ln>
        </p:spPr>
      </p:pic>
      <p:grpSp>
        <p:nvGrpSpPr>
          <p:cNvPr id="859" name="Google Shape;859;p93"/>
          <p:cNvGrpSpPr/>
          <p:nvPr/>
        </p:nvGrpSpPr>
        <p:grpSpPr>
          <a:xfrm>
            <a:off x="0" y="4978605"/>
            <a:ext cx="9139868" cy="158552"/>
            <a:chOff x="0" y="3349802"/>
            <a:chExt cx="4608017" cy="106680"/>
          </a:xfrm>
        </p:grpSpPr>
        <p:sp>
          <p:nvSpPr>
            <p:cNvPr id="860" name="Google Shape;860;p93"/>
            <p:cNvSpPr/>
            <p:nvPr/>
          </p:nvSpPr>
          <p:spPr>
            <a:xfrm>
              <a:off x="0" y="3349802"/>
              <a:ext cx="1536065" cy="106680"/>
            </a:xfrm>
            <a:custGeom>
              <a:rect b="b" l="l" r="r" t="t"/>
              <a:pathLst>
                <a:path extrusionOk="0" h="106679" w="1536065">
                  <a:moveTo>
                    <a:pt x="1535976" y="0"/>
                  </a:moveTo>
                  <a:lnTo>
                    <a:pt x="0" y="0"/>
                  </a:lnTo>
                  <a:lnTo>
                    <a:pt x="0" y="106197"/>
                  </a:lnTo>
                  <a:lnTo>
                    <a:pt x="1535976" y="106197"/>
                  </a:lnTo>
                  <a:lnTo>
                    <a:pt x="1535976" y="0"/>
                  </a:lnTo>
                  <a:close/>
                </a:path>
              </a:pathLst>
            </a:custGeom>
            <a:solidFill>
              <a:srgbClr val="4747B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61" name="Google Shape;861;p93"/>
            <p:cNvSpPr/>
            <p:nvPr/>
          </p:nvSpPr>
          <p:spPr>
            <a:xfrm>
              <a:off x="1535976" y="3349802"/>
              <a:ext cx="1536065" cy="106680"/>
            </a:xfrm>
            <a:custGeom>
              <a:rect b="b" l="l" r="r" t="t"/>
              <a:pathLst>
                <a:path extrusionOk="0" h="106679" w="1536064">
                  <a:moveTo>
                    <a:pt x="1535976" y="0"/>
                  </a:moveTo>
                  <a:lnTo>
                    <a:pt x="0" y="0"/>
                  </a:lnTo>
                  <a:lnTo>
                    <a:pt x="0" y="106197"/>
                  </a:lnTo>
                  <a:lnTo>
                    <a:pt x="1535976" y="106197"/>
                  </a:lnTo>
                  <a:lnTo>
                    <a:pt x="1535976" y="0"/>
                  </a:lnTo>
                  <a:close/>
                </a:path>
              </a:pathLst>
            </a:custGeom>
            <a:solidFill>
              <a:srgbClr val="8484D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sp>
          <p:nvSpPr>
            <p:cNvPr id="862" name="Google Shape;862;p93"/>
            <p:cNvSpPr/>
            <p:nvPr/>
          </p:nvSpPr>
          <p:spPr>
            <a:xfrm>
              <a:off x="3071952" y="3349802"/>
              <a:ext cx="1536065" cy="106680"/>
            </a:xfrm>
            <a:custGeom>
              <a:rect b="b" l="l" r="r" t="t"/>
              <a:pathLst>
                <a:path extrusionOk="0" h="106679" w="1536064">
                  <a:moveTo>
                    <a:pt x="1535976" y="0"/>
                  </a:moveTo>
                  <a:lnTo>
                    <a:pt x="0" y="0"/>
                  </a:lnTo>
                  <a:lnTo>
                    <a:pt x="0" y="106197"/>
                  </a:lnTo>
                  <a:lnTo>
                    <a:pt x="1535976" y="106197"/>
                  </a:lnTo>
                  <a:lnTo>
                    <a:pt x="1535976" y="0"/>
                  </a:lnTo>
                  <a:close/>
                </a:path>
              </a:pathLst>
            </a:custGeom>
            <a:solidFill>
              <a:srgbClr val="ADADE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2500"/>
            </a:p>
          </p:txBody>
        </p:sp>
      </p:grpSp>
      <p:sp>
        <p:nvSpPr>
          <p:cNvPr id="863" name="Google Shape;863;p93"/>
          <p:cNvSpPr txBox="1"/>
          <p:nvPr>
            <p:ph idx="12" type="sldNum"/>
          </p:nvPr>
        </p:nvSpPr>
        <p:spPr>
          <a:xfrm>
            <a:off x="8597230" y="4985214"/>
            <a:ext cx="438300" cy="153900"/>
          </a:xfrm>
          <a:prstGeom prst="rect">
            <a:avLst/>
          </a:prstGeom>
        </p:spPr>
        <p:txBody>
          <a:bodyPr anchorCtr="0" anchor="t" bIns="0" lIns="0" spcFirstLastPara="1" rIns="0" wrap="square" tIns="0">
            <a:spAutoFit/>
          </a:bodyPr>
          <a:lstStyle/>
          <a:p>
            <a:pPr indent="0" lvl="0" marL="63500" rtl="0" algn="r">
              <a:spcBef>
                <a:spcPts val="0"/>
              </a:spcBef>
              <a:spcAft>
                <a:spcPts val="0"/>
              </a:spcAft>
              <a:buClr>
                <a:srgbClr val="000000"/>
              </a:buClr>
              <a:buFont typeface="Arial"/>
              <a:buNone/>
            </a:pPr>
            <a:fld id="{00000000-1234-1234-1234-123412341234}" type="slidenum">
              <a:rPr lang="ru"/>
              <a:t>‹#›</a:t>
            </a:fld>
            <a:r>
              <a:rPr lang="ru"/>
              <a:t> / 4</a:t>
            </a:r>
            <a:endParaRPr>
              <a:solidFill>
                <a:schemeClr val="dk2"/>
              </a:solidFill>
              <a:latin typeface="Roboto"/>
              <a:ea typeface="Roboto"/>
              <a:cs typeface="Roboto"/>
              <a:sym typeface="Roboto"/>
            </a:endParaRPr>
          </a:p>
        </p:txBody>
      </p:sp>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9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t>Вакансии (дополняется)</a:t>
            </a:r>
            <a:endParaRPr/>
          </a:p>
        </p:txBody>
      </p:sp>
      <p:sp>
        <p:nvSpPr>
          <p:cNvPr id="869" name="Google Shape;869;p94"/>
          <p:cNvSpPr txBox="1"/>
          <p:nvPr>
            <p:ph idx="1" type="body"/>
          </p:nvPr>
        </p:nvSpPr>
        <p:spPr>
          <a:xfrm>
            <a:off x="4572000" y="-152400"/>
            <a:ext cx="4166400" cy="45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П</a:t>
            </a:r>
            <a:r>
              <a:rPr lang="ru" sz="1200">
                <a:solidFill>
                  <a:schemeClr val="dk1"/>
                </a:solidFill>
                <a:latin typeface="Arial"/>
                <a:ea typeface="Arial"/>
                <a:cs typeface="Arial"/>
                <a:sym typeface="Arial"/>
              </a:rPr>
              <a:t>рием заявок молодых ученых</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Ведение сайта молодых ученых</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Char char="●"/>
            </a:pPr>
            <a:r>
              <a:rPr lang="ru" sz="1200">
                <a:solidFill>
                  <a:schemeClr val="dk1"/>
                </a:solidFill>
              </a:rPr>
              <a:t>Создание коливингов для молодых ученых</a:t>
            </a:r>
            <a:endParaRPr sz="1200">
              <a:solidFill>
                <a:schemeClr val="dk1"/>
              </a:solidFill>
            </a:endParaRPr>
          </a:p>
          <a:p>
            <a:pPr indent="-304800" lvl="0" marL="457200" rtl="0" algn="l">
              <a:spcBef>
                <a:spcPts val="0"/>
              </a:spcBef>
              <a:spcAft>
                <a:spcPts val="0"/>
              </a:spcAft>
              <a:buClr>
                <a:schemeClr val="dk1"/>
              </a:buClr>
              <a:buSzPts val="1200"/>
              <a:buChar char="●"/>
            </a:pPr>
            <a:r>
              <a:rPr lang="ru" sz="1200">
                <a:solidFill>
                  <a:schemeClr val="dk1"/>
                </a:solidFill>
              </a:rPr>
              <a:t>Организация жилищного кооператива</a:t>
            </a:r>
            <a:endParaRPr sz="1200">
              <a:solidFill>
                <a:schemeClr val="dk1"/>
              </a:solidFill>
            </a:endParaRPr>
          </a:p>
          <a:p>
            <a:pPr indent="-304800" lvl="0" marL="457200" rtl="0" algn="l">
              <a:spcBef>
                <a:spcPts val="0"/>
              </a:spcBef>
              <a:spcAft>
                <a:spcPts val="0"/>
              </a:spcAft>
              <a:buClr>
                <a:schemeClr val="dk1"/>
              </a:buClr>
              <a:buSzPts val="1200"/>
              <a:buChar char="●"/>
            </a:pPr>
            <a:r>
              <a:rPr lang="ru" sz="1200">
                <a:solidFill>
                  <a:schemeClr val="dk1"/>
                </a:solidFill>
              </a:rPr>
              <a:t>Взаимодействие с профсоюзом</a:t>
            </a:r>
            <a:endParaRPr sz="1200">
              <a:solidFill>
                <a:schemeClr val="dk1"/>
              </a:solidFill>
            </a:endParaRPr>
          </a:p>
          <a:p>
            <a:pPr indent="-304800" lvl="0" marL="457200" rtl="0" algn="l">
              <a:spcBef>
                <a:spcPts val="0"/>
              </a:spcBef>
              <a:spcAft>
                <a:spcPts val="0"/>
              </a:spcAft>
              <a:buClr>
                <a:schemeClr val="dk1"/>
              </a:buClr>
              <a:buSzPts val="1200"/>
              <a:buChar char="●"/>
            </a:pPr>
            <a:r>
              <a:rPr lang="ru" sz="1200">
                <a:solidFill>
                  <a:schemeClr val="dk1"/>
                </a:solidFill>
              </a:rPr>
              <a:t>Исследование биохакинга</a:t>
            </a:r>
            <a:endParaRPr sz="1200">
              <a:solidFill>
                <a:schemeClr val="dk1"/>
              </a:solidFill>
            </a:endParaRPr>
          </a:p>
          <a:p>
            <a:pPr indent="-304800" lvl="0" marL="457200" rtl="0" algn="l">
              <a:lnSpc>
                <a:spcPct val="95000"/>
              </a:lnSpc>
              <a:spcBef>
                <a:spcPts val="0"/>
              </a:spcBef>
              <a:spcAft>
                <a:spcPts val="0"/>
              </a:spcAft>
              <a:buClr>
                <a:schemeClr val="dk1"/>
              </a:buClr>
              <a:buSzPts val="1200"/>
              <a:buChar char="●"/>
            </a:pPr>
            <a:r>
              <a:rPr lang="ru" sz="1200">
                <a:solidFill>
                  <a:schemeClr val="dk1"/>
                </a:solidFill>
              </a:rPr>
              <a:t>Организация хакатонов</a:t>
            </a:r>
            <a:endParaRPr sz="1200">
              <a:solidFill>
                <a:schemeClr val="dk1"/>
              </a:solidFill>
            </a:endParaRPr>
          </a:p>
          <a:p>
            <a:pPr indent="-304800" lvl="0" marL="457200" rtl="0" algn="l">
              <a:lnSpc>
                <a:spcPct val="95000"/>
              </a:lnSpc>
              <a:spcBef>
                <a:spcPts val="0"/>
              </a:spcBef>
              <a:spcAft>
                <a:spcPts val="0"/>
              </a:spcAft>
              <a:buClr>
                <a:schemeClr val="dk1"/>
              </a:buClr>
              <a:buSzPts val="1200"/>
              <a:buChar char="●"/>
            </a:pPr>
            <a:r>
              <a:rPr lang="ru" sz="1200">
                <a:solidFill>
                  <a:schemeClr val="dk1"/>
                </a:solidFill>
              </a:rPr>
              <a:t>Помощь в подготовке документации на конкурсы и гранты молодых ученых</a:t>
            </a:r>
            <a:endParaRPr sz="1200">
              <a:solidFill>
                <a:schemeClr val="dk1"/>
              </a:solidFill>
            </a:endParaRPr>
          </a:p>
          <a:p>
            <a:pPr indent="-304800" lvl="0" marL="457200" rtl="0" algn="l">
              <a:lnSpc>
                <a:spcPct val="95000"/>
              </a:lnSpc>
              <a:spcBef>
                <a:spcPts val="0"/>
              </a:spcBef>
              <a:spcAft>
                <a:spcPts val="0"/>
              </a:spcAft>
              <a:buClr>
                <a:schemeClr val="dk1"/>
              </a:buClr>
              <a:buSzPts val="1200"/>
              <a:buChar char="●"/>
            </a:pPr>
            <a:r>
              <a:rPr lang="ru" sz="1200">
                <a:solidFill>
                  <a:schemeClr val="dk1"/>
                </a:solidFill>
              </a:rPr>
              <a:t>Помощь в сохранении традиций института: организация встреч ветеранов Института с молодыми учеными, поддержка создания и развития музея и другое</a:t>
            </a:r>
            <a:endParaRPr sz="1200">
              <a:solidFill>
                <a:schemeClr val="dk1"/>
              </a:solidFil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Помощь в создании онлайн-курсов</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Ведение клуба</a:t>
            </a:r>
            <a:r>
              <a:rPr lang="ru" sz="1200">
                <a:solidFill>
                  <a:schemeClr val="dk1"/>
                </a:solidFill>
                <a:latin typeface="Arial"/>
                <a:ea typeface="Arial"/>
                <a:cs typeface="Arial"/>
                <a:sym typeface="Arial"/>
              </a:rPr>
              <a:t> английского языка </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Char char="●"/>
            </a:pPr>
            <a:r>
              <a:rPr lang="ru" sz="1200">
                <a:solidFill>
                  <a:schemeClr val="dk1"/>
                </a:solidFill>
              </a:rPr>
              <a:t>Создание клуба квантовых вычислений</a:t>
            </a:r>
            <a:endParaRPr sz="1200">
              <a:solidFill>
                <a:schemeClr val="dk1"/>
              </a:solidFill>
            </a:endParaRPr>
          </a:p>
          <a:p>
            <a:pPr indent="-304800" lvl="0" marL="457200" rtl="0" algn="l">
              <a:spcBef>
                <a:spcPts val="0"/>
              </a:spcBef>
              <a:spcAft>
                <a:spcPts val="0"/>
              </a:spcAft>
              <a:buClr>
                <a:schemeClr val="dk1"/>
              </a:buClr>
              <a:buSzPts val="1200"/>
              <a:buChar char="●"/>
            </a:pPr>
            <a:r>
              <a:rPr lang="ru" sz="1200">
                <a:solidFill>
                  <a:schemeClr val="dk1"/>
                </a:solidFill>
              </a:rPr>
              <a:t>Создание клуба нейроинтерфейсов</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Ведение литературного клуба</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Ведение киноклуба</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Ведение футбольного клуба</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Ведение волейбольного клуба</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Ведение баскетбольного клуба</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ru" sz="1200">
                <a:solidFill>
                  <a:schemeClr val="dk1"/>
                </a:solidFill>
                <a:latin typeface="Arial"/>
                <a:ea typeface="Arial"/>
                <a:cs typeface="Arial"/>
                <a:sym typeface="Arial"/>
              </a:rPr>
              <a:t>Ведение теннисного клуба </a:t>
            </a:r>
            <a:endParaRPr sz="1200">
              <a:solidFill>
                <a:schemeClr val="dk1"/>
              </a:solidFill>
              <a:latin typeface="Arial"/>
              <a:ea typeface="Arial"/>
              <a:cs typeface="Arial"/>
              <a:sym typeface="Arial"/>
            </a:endParaRPr>
          </a:p>
        </p:txBody>
      </p:sp>
      <p:pic>
        <p:nvPicPr>
          <p:cNvPr id="870" name="Google Shape;870;p94"/>
          <p:cNvPicPr preferRelativeResize="0"/>
          <p:nvPr/>
        </p:nvPicPr>
        <p:blipFill>
          <a:blip r:embed="rId3">
            <a:alphaModFix/>
          </a:blip>
          <a:stretch>
            <a:fillRect/>
          </a:stretch>
        </p:blipFill>
        <p:spPr>
          <a:xfrm>
            <a:off x="438475" y="1680050"/>
            <a:ext cx="2951399" cy="2951399"/>
          </a:xfrm>
          <a:prstGeom prst="rect">
            <a:avLst/>
          </a:prstGeom>
          <a:noFill/>
          <a:ln>
            <a:noFill/>
          </a:ln>
        </p:spPr>
      </p:pic>
      <p:sp>
        <p:nvSpPr>
          <p:cNvPr id="871" name="Google Shape;871;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95"/>
          <p:cNvSpPr txBox="1"/>
          <p:nvPr>
            <p:ph type="title"/>
          </p:nvPr>
        </p:nvSpPr>
        <p:spPr>
          <a:xfrm>
            <a:off x="372750" y="0"/>
            <a:ext cx="6247800" cy="1020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ru"/>
              <a:t>Кандидаты в СМУиС</a:t>
            </a:r>
            <a:endParaRPr/>
          </a:p>
        </p:txBody>
      </p:sp>
      <p:graphicFrame>
        <p:nvGraphicFramePr>
          <p:cNvPr id="877" name="Google Shape;877;p95"/>
          <p:cNvGraphicFramePr/>
          <p:nvPr/>
        </p:nvGraphicFramePr>
        <p:xfrm>
          <a:off x="952500" y="1089150"/>
          <a:ext cx="3000000" cy="3000000"/>
        </p:xfrm>
        <a:graphic>
          <a:graphicData uri="http://schemas.openxmlformats.org/drawingml/2006/table">
            <a:tbl>
              <a:tblPr>
                <a:noFill/>
                <a:tableStyleId>{B15E0DA1-5CD0-4B83-AB75-BF4B646C08E0}</a:tableStyleId>
              </a:tblPr>
              <a:tblGrid>
                <a:gridCol w="1912025"/>
                <a:gridCol w="1707475"/>
                <a:gridCol w="1809750"/>
                <a:gridCol w="1809750"/>
              </a:tblGrid>
              <a:tr h="381000">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ru">
                          <a:solidFill>
                            <a:schemeClr val="dk1"/>
                          </a:solidFill>
                        </a:rPr>
                        <a:t>с.н.с. лаб. 68</a:t>
                      </a:r>
                      <a:endParaRPr>
                        <a:solidFill>
                          <a:schemeClr val="dk1"/>
                        </a:solidFill>
                      </a:endParaRPr>
                    </a:p>
                    <a:p>
                      <a:pPr indent="0" lvl="0" marL="0" rtl="0" algn="ctr">
                        <a:spcBef>
                          <a:spcPts val="0"/>
                        </a:spcBef>
                        <a:spcAft>
                          <a:spcPts val="0"/>
                        </a:spcAft>
                        <a:buNone/>
                      </a:pPr>
                      <a:r>
                        <a:rPr lang="ru">
                          <a:solidFill>
                            <a:schemeClr val="dk1"/>
                          </a:solidFill>
                        </a:rPr>
                        <a:t>к.ф.-м.н.</a:t>
                      </a:r>
                      <a:endParaRPr>
                        <a:solidFill>
                          <a:schemeClr val="dk1"/>
                        </a:solidFill>
                      </a:endParaRPr>
                    </a:p>
                    <a:p>
                      <a:pPr indent="0" lvl="0" marL="0" rtl="0" algn="ctr">
                        <a:spcBef>
                          <a:spcPts val="0"/>
                        </a:spcBef>
                        <a:spcAft>
                          <a:spcPts val="0"/>
                        </a:spcAft>
                        <a:buNone/>
                      </a:pPr>
                      <a:r>
                        <a:rPr lang="ru">
                          <a:solidFill>
                            <a:schemeClr val="dk1"/>
                          </a:solidFill>
                        </a:rPr>
                        <a:t>Лемтюжникова Д.В</a:t>
                      </a:r>
                      <a:r>
                        <a:rPr lang="ru">
                          <a:solidFill>
                            <a:schemeClr val="lt1"/>
                          </a:solidFill>
                        </a:rPr>
                        <a:t>.</a:t>
                      </a:r>
                      <a:endParaRPr>
                        <a:solidFill>
                          <a:schemeClr val="lt1"/>
                        </a:solidFill>
                      </a:endParaRPr>
                    </a:p>
                  </a:txBody>
                  <a:tcPr marT="91425" marB="91425" marR="91425" marL="91425"/>
                </a:tc>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ru">
                          <a:solidFill>
                            <a:schemeClr val="dk1"/>
                          </a:solidFill>
                        </a:rPr>
                        <a:t>с.н.с. лаб. 57</a:t>
                      </a:r>
                      <a:endParaRPr>
                        <a:solidFill>
                          <a:schemeClr val="dk1"/>
                        </a:solidFill>
                      </a:endParaRPr>
                    </a:p>
                    <a:p>
                      <a:pPr indent="0" lvl="0" marL="0" rtl="0" algn="ctr">
                        <a:spcBef>
                          <a:spcPts val="0"/>
                        </a:spcBef>
                        <a:spcAft>
                          <a:spcPts val="0"/>
                        </a:spcAft>
                        <a:buNone/>
                      </a:pPr>
                      <a:r>
                        <a:rPr lang="ru">
                          <a:solidFill>
                            <a:schemeClr val="dk1"/>
                          </a:solidFill>
                        </a:rPr>
                        <a:t>к.ф.-м.н.</a:t>
                      </a:r>
                      <a:endParaRPr>
                        <a:solidFill>
                          <a:schemeClr val="dk1"/>
                        </a:solidFill>
                      </a:endParaRPr>
                    </a:p>
                    <a:p>
                      <a:pPr indent="0" lvl="0" marL="0" rtl="0" algn="ctr">
                        <a:spcBef>
                          <a:spcPts val="0"/>
                        </a:spcBef>
                        <a:spcAft>
                          <a:spcPts val="0"/>
                        </a:spcAft>
                        <a:buNone/>
                      </a:pPr>
                      <a:r>
                        <a:rPr lang="ru">
                          <a:solidFill>
                            <a:schemeClr val="dk1"/>
                          </a:solidFill>
                        </a:rPr>
                        <a:t>Козицин И.В.</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ru"/>
                        <a:t>с.н.с. лаб. 07</a:t>
                      </a:r>
                      <a:endParaRPr/>
                    </a:p>
                    <a:p>
                      <a:pPr indent="0" lvl="0" marL="0" rtl="0" algn="ctr">
                        <a:spcBef>
                          <a:spcPts val="0"/>
                        </a:spcBef>
                        <a:spcAft>
                          <a:spcPts val="0"/>
                        </a:spcAft>
                        <a:buNone/>
                      </a:pPr>
                      <a:r>
                        <a:rPr lang="ru"/>
                        <a:t>к.т.н.</a:t>
                      </a:r>
                      <a:endParaRPr/>
                    </a:p>
                    <a:p>
                      <a:pPr indent="0" lvl="0" marL="0" rtl="0" algn="ctr">
                        <a:spcBef>
                          <a:spcPts val="0"/>
                        </a:spcBef>
                        <a:spcAft>
                          <a:spcPts val="0"/>
                        </a:spcAft>
                        <a:buNone/>
                      </a:pPr>
                      <a:r>
                        <a:rPr lang="ru"/>
                        <a:t>Шатов Д.В.</a:t>
                      </a:r>
                      <a:endParaRPr/>
                    </a:p>
                  </a:txBody>
                  <a:tcPr marT="91425" marB="91425" marR="91425" marL="91425"/>
                </a:tc>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ru"/>
                        <a:t>с.н.с. лаб. 80</a:t>
                      </a:r>
                      <a:endParaRPr/>
                    </a:p>
                    <a:p>
                      <a:pPr indent="0" lvl="0" marL="0" rtl="0" algn="ctr">
                        <a:spcBef>
                          <a:spcPts val="0"/>
                        </a:spcBef>
                        <a:spcAft>
                          <a:spcPts val="0"/>
                        </a:spcAft>
                        <a:buNone/>
                      </a:pPr>
                      <a:r>
                        <a:rPr lang="ru"/>
                        <a:t>к.ф.-м.н.</a:t>
                      </a:r>
                      <a:endParaRPr/>
                    </a:p>
                    <a:p>
                      <a:pPr indent="0" lvl="0" marL="0" rtl="0" algn="ctr">
                        <a:spcBef>
                          <a:spcPts val="0"/>
                        </a:spcBef>
                        <a:spcAft>
                          <a:spcPts val="0"/>
                        </a:spcAft>
                        <a:buNone/>
                      </a:pPr>
                      <a:r>
                        <a:rPr lang="ru"/>
                        <a:t>Широкий А.А.</a:t>
                      </a:r>
                      <a:endParaRPr/>
                    </a:p>
                  </a:txBody>
                  <a:tcPr marT="91425" marB="91425" marR="91425" marL="91425"/>
                </a:tc>
              </a:tr>
              <a:tr h="381000">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ru">
                          <a:solidFill>
                            <a:schemeClr val="dk1"/>
                          </a:solidFill>
                        </a:rPr>
                        <a:t>инженер ЦМИТ</a:t>
                      </a:r>
                      <a:endParaRPr>
                        <a:solidFill>
                          <a:schemeClr val="dk1"/>
                        </a:solidFill>
                      </a:endParaRPr>
                    </a:p>
                    <a:p>
                      <a:pPr indent="0" lvl="0" marL="0" rtl="0" algn="ctr">
                        <a:spcBef>
                          <a:spcPts val="0"/>
                        </a:spcBef>
                        <a:spcAft>
                          <a:spcPts val="0"/>
                        </a:spcAft>
                        <a:buNone/>
                      </a:pPr>
                      <a:r>
                        <a:rPr lang="ru">
                          <a:solidFill>
                            <a:schemeClr val="dk1"/>
                          </a:solidFill>
                        </a:rPr>
                        <a:t>Рей А.С.</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ru">
                          <a:solidFill>
                            <a:schemeClr val="dk1"/>
                          </a:solidFill>
                        </a:rPr>
                        <a:t>инженер лаб. 18</a:t>
                      </a:r>
                      <a:endParaRPr>
                        <a:solidFill>
                          <a:schemeClr val="dk1"/>
                        </a:solidFill>
                      </a:endParaRPr>
                    </a:p>
                    <a:p>
                      <a:pPr indent="0" lvl="0" marL="0" rtl="0" algn="ctr">
                        <a:spcBef>
                          <a:spcPts val="0"/>
                        </a:spcBef>
                        <a:spcAft>
                          <a:spcPts val="0"/>
                        </a:spcAft>
                        <a:buNone/>
                      </a:pPr>
                      <a:r>
                        <a:rPr lang="ru">
                          <a:solidFill>
                            <a:schemeClr val="dk1"/>
                          </a:solidFill>
                        </a:rPr>
                        <a:t>Шутова К.Ю.</a:t>
                      </a:r>
                      <a:endParaRPr>
                        <a:solidFill>
                          <a:schemeClr val="dk1"/>
                        </a:solidFill>
                      </a:endParaRPr>
                    </a:p>
                  </a:txBody>
                  <a:tcPr marT="91425" marB="91425" marR="91425" marL="91425"/>
                </a:tc>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ru"/>
                        <a:t>м.н.с. лаб. 57</a:t>
                      </a:r>
                      <a:endParaRPr/>
                    </a:p>
                    <a:p>
                      <a:pPr indent="0" lvl="0" marL="0" rtl="0" algn="ctr">
                        <a:spcBef>
                          <a:spcPts val="0"/>
                        </a:spcBef>
                        <a:spcAft>
                          <a:spcPts val="0"/>
                        </a:spcAft>
                        <a:buNone/>
                      </a:pPr>
                      <a:r>
                        <a:rPr lang="ru"/>
                        <a:t>Петров И.В.</a:t>
                      </a:r>
                      <a:endParaRPr/>
                    </a:p>
                  </a:txBody>
                  <a:tcPr marT="91425" marB="91425" marR="91425" marL="91425"/>
                </a:tc>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lang="ru"/>
                        <a:t>м.н.с. лаб. 45</a:t>
                      </a:r>
                      <a:endParaRPr/>
                    </a:p>
                    <a:p>
                      <a:pPr indent="0" lvl="0" marL="0" rtl="0" algn="ctr">
                        <a:spcBef>
                          <a:spcPts val="0"/>
                        </a:spcBef>
                        <a:spcAft>
                          <a:spcPts val="0"/>
                        </a:spcAft>
                        <a:buNone/>
                      </a:pPr>
                      <a:r>
                        <a:rPr lang="ru"/>
                        <a:t>Котюков А.М.</a:t>
                      </a:r>
                      <a:endParaRPr/>
                    </a:p>
                  </a:txBody>
                  <a:tcPr marT="91425" marB="91425" marR="91425" marL="91425"/>
                </a:tc>
              </a:tr>
            </a:tbl>
          </a:graphicData>
        </a:graphic>
      </p:graphicFrame>
      <p:pic>
        <p:nvPicPr>
          <p:cNvPr id="878" name="Google Shape;878;p95"/>
          <p:cNvPicPr preferRelativeResize="0"/>
          <p:nvPr/>
        </p:nvPicPr>
        <p:blipFill>
          <a:blip r:embed="rId3">
            <a:alphaModFix/>
          </a:blip>
          <a:stretch>
            <a:fillRect/>
          </a:stretch>
        </p:blipFill>
        <p:spPr>
          <a:xfrm>
            <a:off x="1440025" y="1089150"/>
            <a:ext cx="928049" cy="1193202"/>
          </a:xfrm>
          <a:prstGeom prst="rect">
            <a:avLst/>
          </a:prstGeom>
          <a:noFill/>
          <a:ln>
            <a:noFill/>
          </a:ln>
        </p:spPr>
      </p:pic>
      <p:pic>
        <p:nvPicPr>
          <p:cNvPr id="879" name="Google Shape;879;p95"/>
          <p:cNvPicPr preferRelativeResize="0"/>
          <p:nvPr/>
        </p:nvPicPr>
        <p:blipFill>
          <a:blip r:embed="rId4">
            <a:alphaModFix/>
          </a:blip>
          <a:stretch>
            <a:fillRect/>
          </a:stretch>
        </p:blipFill>
        <p:spPr>
          <a:xfrm>
            <a:off x="6756250" y="2978875"/>
            <a:ext cx="1057499" cy="1057499"/>
          </a:xfrm>
          <a:prstGeom prst="rect">
            <a:avLst/>
          </a:prstGeom>
          <a:noFill/>
          <a:ln>
            <a:noFill/>
          </a:ln>
        </p:spPr>
      </p:pic>
      <p:pic>
        <p:nvPicPr>
          <p:cNvPr id="880" name="Google Shape;880;p95"/>
          <p:cNvPicPr preferRelativeResize="0"/>
          <p:nvPr/>
        </p:nvPicPr>
        <p:blipFill rotWithShape="1">
          <a:blip r:embed="rId5">
            <a:alphaModFix/>
          </a:blip>
          <a:srcRect b="0" l="3753" r="0" t="11371"/>
          <a:stretch/>
        </p:blipFill>
        <p:spPr>
          <a:xfrm>
            <a:off x="6620550" y="1089150"/>
            <a:ext cx="1193200" cy="1193200"/>
          </a:xfrm>
          <a:prstGeom prst="rect">
            <a:avLst/>
          </a:prstGeom>
          <a:noFill/>
          <a:ln>
            <a:noFill/>
          </a:ln>
        </p:spPr>
      </p:pic>
      <p:pic>
        <p:nvPicPr>
          <p:cNvPr id="881" name="Google Shape;881;p95"/>
          <p:cNvPicPr preferRelativeResize="0"/>
          <p:nvPr/>
        </p:nvPicPr>
        <p:blipFill rotWithShape="1">
          <a:blip r:embed="rId6">
            <a:alphaModFix/>
          </a:blip>
          <a:srcRect b="11280" l="0" r="5195" t="7800"/>
          <a:stretch/>
        </p:blipFill>
        <p:spPr>
          <a:xfrm>
            <a:off x="4733925" y="1082375"/>
            <a:ext cx="1350725" cy="1193200"/>
          </a:xfrm>
          <a:prstGeom prst="rect">
            <a:avLst/>
          </a:prstGeom>
          <a:noFill/>
          <a:ln>
            <a:noFill/>
          </a:ln>
        </p:spPr>
      </p:pic>
      <p:pic>
        <p:nvPicPr>
          <p:cNvPr id="882" name="Google Shape;882;p95"/>
          <p:cNvPicPr preferRelativeResize="0"/>
          <p:nvPr/>
        </p:nvPicPr>
        <p:blipFill rotWithShape="1">
          <a:blip r:embed="rId7">
            <a:alphaModFix/>
          </a:blip>
          <a:srcRect b="46749" l="16208" r="11879" t="0"/>
          <a:stretch/>
        </p:blipFill>
        <p:spPr>
          <a:xfrm>
            <a:off x="3244775" y="1092400"/>
            <a:ext cx="1057500" cy="1173151"/>
          </a:xfrm>
          <a:prstGeom prst="rect">
            <a:avLst/>
          </a:prstGeom>
          <a:noFill/>
          <a:ln>
            <a:noFill/>
          </a:ln>
        </p:spPr>
      </p:pic>
      <p:pic>
        <p:nvPicPr>
          <p:cNvPr id="883" name="Google Shape;883;p95"/>
          <p:cNvPicPr preferRelativeResize="0"/>
          <p:nvPr/>
        </p:nvPicPr>
        <p:blipFill rotWithShape="1">
          <a:blip r:embed="rId8">
            <a:alphaModFix/>
          </a:blip>
          <a:srcRect b="34402" l="15323" r="25053" t="16082"/>
          <a:stretch/>
        </p:blipFill>
        <p:spPr>
          <a:xfrm>
            <a:off x="3244775" y="2978875"/>
            <a:ext cx="948650" cy="1057500"/>
          </a:xfrm>
          <a:prstGeom prst="rect">
            <a:avLst/>
          </a:prstGeom>
          <a:noFill/>
          <a:ln>
            <a:noFill/>
          </a:ln>
        </p:spPr>
      </p:pic>
      <p:pic>
        <p:nvPicPr>
          <p:cNvPr id="884" name="Google Shape;884;p95"/>
          <p:cNvPicPr preferRelativeResize="0"/>
          <p:nvPr/>
        </p:nvPicPr>
        <p:blipFill>
          <a:blip r:embed="rId9">
            <a:alphaModFix/>
          </a:blip>
          <a:stretch>
            <a:fillRect/>
          </a:stretch>
        </p:blipFill>
        <p:spPr>
          <a:xfrm>
            <a:off x="1366850" y="2978875"/>
            <a:ext cx="1153625" cy="1136006"/>
          </a:xfrm>
          <a:prstGeom prst="rect">
            <a:avLst/>
          </a:prstGeom>
          <a:noFill/>
          <a:ln>
            <a:noFill/>
          </a:ln>
        </p:spPr>
      </p:pic>
      <p:pic>
        <p:nvPicPr>
          <p:cNvPr id="885" name="Google Shape;885;p95"/>
          <p:cNvPicPr preferRelativeResize="0"/>
          <p:nvPr/>
        </p:nvPicPr>
        <p:blipFill>
          <a:blip r:embed="rId10">
            <a:alphaModFix/>
          </a:blip>
          <a:stretch>
            <a:fillRect/>
          </a:stretch>
        </p:blipFill>
        <p:spPr>
          <a:xfrm>
            <a:off x="4898025" y="3036538"/>
            <a:ext cx="1153623" cy="1020686"/>
          </a:xfrm>
          <a:prstGeom prst="rect">
            <a:avLst/>
          </a:prstGeom>
          <a:noFill/>
          <a:ln>
            <a:noFill/>
          </a:ln>
        </p:spPr>
      </p:pic>
      <p:sp>
        <p:nvSpPr>
          <p:cNvPr id="886" name="Google Shape;886;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96"/>
          <p:cNvSpPr txBox="1"/>
          <p:nvPr>
            <p:ph type="title"/>
          </p:nvPr>
        </p:nvSpPr>
        <p:spPr>
          <a:xfrm>
            <a:off x="372750" y="0"/>
            <a:ext cx="6247800" cy="1020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ru"/>
              <a:t>Совет молодых ученых и специалистов</a:t>
            </a:r>
            <a:endParaRPr/>
          </a:p>
        </p:txBody>
      </p:sp>
      <p:graphicFrame>
        <p:nvGraphicFramePr>
          <p:cNvPr id="892" name="Google Shape;892;p96"/>
          <p:cNvGraphicFramePr/>
          <p:nvPr/>
        </p:nvGraphicFramePr>
        <p:xfrm>
          <a:off x="233400" y="1772950"/>
          <a:ext cx="3000000" cy="3000000"/>
        </p:xfrm>
        <a:graphic>
          <a:graphicData uri="http://schemas.openxmlformats.org/drawingml/2006/table">
            <a:tbl>
              <a:tblPr>
                <a:noFill/>
                <a:tableStyleId>{B15E0DA1-5CD0-4B83-AB75-BF4B646C08E0}</a:tableStyleId>
              </a:tblPr>
              <a:tblGrid>
                <a:gridCol w="1839250"/>
                <a:gridCol w="1905225"/>
                <a:gridCol w="2175675"/>
                <a:gridCol w="2401875"/>
              </a:tblGrid>
              <a:tr h="1820850">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rPr b="1" lang="ru" sz="1000">
                          <a:solidFill>
                            <a:schemeClr val="dk1"/>
                          </a:solidFill>
                        </a:rPr>
                        <a:t>Заместитель председателя СМУиС</a:t>
                      </a:r>
                      <a:endParaRPr b="1" sz="1000">
                        <a:solidFill>
                          <a:schemeClr val="dk1"/>
                        </a:solidFill>
                      </a:endParaRPr>
                    </a:p>
                    <a:p>
                      <a:pPr indent="0" lvl="0" marL="0" rtl="0" algn="ctr">
                        <a:spcBef>
                          <a:spcPts val="0"/>
                        </a:spcBef>
                        <a:spcAft>
                          <a:spcPts val="0"/>
                        </a:spcAft>
                        <a:buNone/>
                      </a:pPr>
                      <a:r>
                        <a:rPr lang="ru" sz="1000">
                          <a:solidFill>
                            <a:srgbClr val="080808"/>
                          </a:solidFill>
                        </a:rPr>
                        <a:t> инженер ЦМИТ </a:t>
                      </a:r>
                      <a:endParaRPr sz="1000">
                        <a:solidFill>
                          <a:srgbClr val="080808"/>
                        </a:solidFill>
                      </a:endParaRPr>
                    </a:p>
                    <a:p>
                      <a:pPr indent="0" lvl="0" marL="0" rtl="0" algn="ctr">
                        <a:spcBef>
                          <a:spcPts val="0"/>
                        </a:spcBef>
                        <a:spcAft>
                          <a:spcPts val="0"/>
                        </a:spcAft>
                        <a:buNone/>
                      </a:pPr>
                      <a:r>
                        <a:rPr lang="ru" sz="1000">
                          <a:solidFill>
                            <a:srgbClr val="080808"/>
                          </a:solidFill>
                        </a:rPr>
                        <a:t>Рей Анастасия Сергеевна</a:t>
                      </a:r>
                      <a:endParaRPr sz="1000">
                        <a:solidFill>
                          <a:srgbClr val="080808"/>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rPr b="1" lang="ru" sz="1000">
                          <a:solidFill>
                            <a:schemeClr val="dk1"/>
                          </a:solidFill>
                        </a:rPr>
                        <a:t>Ответственный по новым технологиям</a:t>
                      </a:r>
                      <a:endParaRPr b="1" sz="1000">
                        <a:solidFill>
                          <a:schemeClr val="dk1"/>
                        </a:solidFill>
                      </a:endParaRPr>
                    </a:p>
                    <a:p>
                      <a:pPr indent="0" lvl="0" marL="0" rtl="0" algn="ctr">
                        <a:spcBef>
                          <a:spcPts val="0"/>
                        </a:spcBef>
                        <a:spcAft>
                          <a:spcPts val="0"/>
                        </a:spcAft>
                        <a:buNone/>
                      </a:pPr>
                      <a:r>
                        <a:rPr lang="ru" sz="1000">
                          <a:solidFill>
                            <a:schemeClr val="dk1"/>
                          </a:solidFill>
                        </a:rPr>
                        <a:t>с.н.с. лаб. 57 к.ф.-м.н.</a:t>
                      </a:r>
                      <a:endParaRPr sz="1000">
                        <a:solidFill>
                          <a:schemeClr val="dk1"/>
                        </a:solidFill>
                      </a:endParaRPr>
                    </a:p>
                    <a:p>
                      <a:pPr indent="0" lvl="0" marL="0" rtl="0" algn="ctr">
                        <a:spcBef>
                          <a:spcPts val="0"/>
                        </a:spcBef>
                        <a:spcAft>
                          <a:spcPts val="0"/>
                        </a:spcAft>
                        <a:buNone/>
                      </a:pPr>
                      <a:r>
                        <a:rPr lang="ru" sz="1000">
                          <a:solidFill>
                            <a:schemeClr val="dk1"/>
                          </a:solidFill>
                        </a:rPr>
                        <a:t>Козицин Иван Владимирович</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p>
                    <a:p>
                      <a:pPr indent="0" lvl="0" marL="0" rtl="0" algn="ctr">
                        <a:spcBef>
                          <a:spcPts val="0"/>
                        </a:spcBef>
                        <a:spcAft>
                          <a:spcPts val="0"/>
                        </a:spcAft>
                        <a:buNone/>
                      </a:pPr>
                      <a:r>
                        <a:t/>
                      </a:r>
                      <a:endParaRPr b="1" sz="1000"/>
                    </a:p>
                    <a:p>
                      <a:pPr indent="0" lvl="0" marL="0" rtl="0" algn="ctr">
                        <a:spcBef>
                          <a:spcPts val="0"/>
                        </a:spcBef>
                        <a:spcAft>
                          <a:spcPts val="0"/>
                        </a:spcAft>
                        <a:buNone/>
                      </a:pPr>
                      <a:r>
                        <a:rPr b="1" lang="ru" sz="1000"/>
                        <a:t>Ответственный за игровое направление</a:t>
                      </a:r>
                      <a:endParaRPr b="1" sz="1000"/>
                    </a:p>
                    <a:p>
                      <a:pPr indent="0" lvl="0" marL="0" rtl="0" algn="ctr">
                        <a:spcBef>
                          <a:spcPts val="0"/>
                        </a:spcBef>
                        <a:spcAft>
                          <a:spcPts val="0"/>
                        </a:spcAft>
                        <a:buNone/>
                      </a:pPr>
                      <a:r>
                        <a:rPr lang="ru" sz="1000"/>
                        <a:t>с.н.с. лаб. 07 к.т.н.</a:t>
                      </a:r>
                      <a:endParaRPr sz="1000"/>
                    </a:p>
                    <a:p>
                      <a:pPr indent="0" lvl="0" marL="0" rtl="0" algn="ctr">
                        <a:spcBef>
                          <a:spcPts val="0"/>
                        </a:spcBef>
                        <a:spcAft>
                          <a:spcPts val="0"/>
                        </a:spcAft>
                        <a:buNone/>
                      </a:pPr>
                      <a:r>
                        <a:rPr lang="ru" sz="1000"/>
                        <a:t>Шатов Дмитрий Владимирович</a:t>
                      </a:r>
                      <a:endParaRPr sz="1000"/>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p>
                    <a:p>
                      <a:pPr indent="0" lvl="0" marL="0" rtl="0" algn="ctr">
                        <a:spcBef>
                          <a:spcPts val="0"/>
                        </a:spcBef>
                        <a:spcAft>
                          <a:spcPts val="0"/>
                        </a:spcAft>
                        <a:buNone/>
                      </a:pPr>
                      <a:r>
                        <a:rPr b="1" lang="ru" sz="1000"/>
                        <a:t>Ответственный за образовательное направление</a:t>
                      </a:r>
                      <a:endParaRPr b="1" sz="1000"/>
                    </a:p>
                    <a:p>
                      <a:pPr indent="0" lvl="0" marL="0" rtl="0" algn="ctr">
                        <a:spcBef>
                          <a:spcPts val="0"/>
                        </a:spcBef>
                        <a:spcAft>
                          <a:spcPts val="0"/>
                        </a:spcAft>
                        <a:buNone/>
                      </a:pPr>
                      <a:r>
                        <a:rPr lang="ru" sz="1000"/>
                        <a:t>с.н.с. лаб. 79 к.ф.-м.н.</a:t>
                      </a:r>
                      <a:endParaRPr sz="1000"/>
                    </a:p>
                    <a:p>
                      <a:pPr indent="0" lvl="0" marL="0" rtl="0" algn="ctr">
                        <a:spcBef>
                          <a:spcPts val="0"/>
                        </a:spcBef>
                        <a:spcAft>
                          <a:spcPts val="0"/>
                        </a:spcAft>
                        <a:buNone/>
                      </a:pPr>
                      <a:r>
                        <a:rPr lang="ru" sz="1000"/>
                        <a:t>Широкий Александр Александрович</a:t>
                      </a:r>
                      <a:endParaRPr sz="1000"/>
                    </a:p>
                  </a:txBody>
                  <a:tcPr marT="91425" marB="91425" marR="91425" marL="91425"/>
                </a:tc>
              </a:tr>
              <a:tr h="1463025">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rPr b="1" lang="ru" sz="1000">
                          <a:solidFill>
                            <a:schemeClr val="dk1"/>
                          </a:solidFill>
                        </a:rPr>
                        <a:t>Ответственный по конкурсам и грантам</a:t>
                      </a:r>
                      <a:endParaRPr b="1" sz="1000">
                        <a:solidFill>
                          <a:schemeClr val="dk1"/>
                        </a:solidFill>
                      </a:endParaRPr>
                    </a:p>
                    <a:p>
                      <a:pPr indent="0" lvl="0" marL="0" rtl="0" algn="ctr">
                        <a:spcBef>
                          <a:spcPts val="0"/>
                        </a:spcBef>
                        <a:spcAft>
                          <a:spcPts val="0"/>
                        </a:spcAft>
                        <a:buNone/>
                      </a:pPr>
                      <a:r>
                        <a:rPr lang="ru" sz="1000">
                          <a:solidFill>
                            <a:schemeClr val="dk1"/>
                          </a:solidFill>
                        </a:rPr>
                        <a:t>в. н. с. лаб. 27 д.т.н.</a:t>
                      </a:r>
                      <a:endParaRPr sz="1000">
                        <a:solidFill>
                          <a:schemeClr val="dk1"/>
                        </a:solidFill>
                      </a:endParaRPr>
                    </a:p>
                    <a:p>
                      <a:pPr indent="0" lvl="0" marL="0" rtl="0" algn="ctr">
                        <a:spcBef>
                          <a:spcPts val="0"/>
                        </a:spcBef>
                        <a:spcAft>
                          <a:spcPts val="0"/>
                        </a:spcAft>
                        <a:buNone/>
                      </a:pPr>
                      <a:r>
                        <a:rPr lang="ru" sz="1000">
                          <a:solidFill>
                            <a:schemeClr val="dk1"/>
                          </a:solidFill>
                        </a:rPr>
                        <a:t>Филимонюк Леонид Юрьевич</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rPr b="1" lang="ru" sz="1000"/>
                        <a:t>Ответственный за художественное направление</a:t>
                      </a:r>
                      <a:endParaRPr b="1" sz="1000"/>
                    </a:p>
                    <a:p>
                      <a:pPr indent="0" lvl="0" marL="0" rtl="0" algn="ctr">
                        <a:spcBef>
                          <a:spcPts val="0"/>
                        </a:spcBef>
                        <a:spcAft>
                          <a:spcPts val="0"/>
                        </a:spcAft>
                        <a:buNone/>
                      </a:pPr>
                      <a:r>
                        <a:rPr lang="ru" sz="1000">
                          <a:solidFill>
                            <a:schemeClr val="dk1"/>
                          </a:solidFill>
                        </a:rPr>
                        <a:t>инженер лаб. 18</a:t>
                      </a:r>
                      <a:endParaRPr sz="1000">
                        <a:solidFill>
                          <a:schemeClr val="dk1"/>
                        </a:solidFill>
                      </a:endParaRPr>
                    </a:p>
                    <a:p>
                      <a:pPr indent="0" lvl="0" marL="0" rtl="0" algn="ctr">
                        <a:spcBef>
                          <a:spcPts val="0"/>
                        </a:spcBef>
                        <a:spcAft>
                          <a:spcPts val="0"/>
                        </a:spcAft>
                        <a:buNone/>
                      </a:pPr>
                      <a:r>
                        <a:rPr lang="ru" sz="1000">
                          <a:solidFill>
                            <a:schemeClr val="dk1"/>
                          </a:solidFill>
                        </a:rPr>
                        <a:t>Шутова Ксения Юрьевна</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l">
                        <a:spcBef>
                          <a:spcPts val="0"/>
                        </a:spcBef>
                        <a:spcAft>
                          <a:spcPts val="0"/>
                        </a:spcAft>
                        <a:buNone/>
                      </a:pPr>
                      <a:r>
                        <a:t/>
                      </a:r>
                      <a:endParaRPr sz="1000"/>
                    </a:p>
                    <a:p>
                      <a:pPr indent="0" lvl="0" marL="0" rtl="0" algn="ctr">
                        <a:spcBef>
                          <a:spcPts val="0"/>
                        </a:spcBef>
                        <a:spcAft>
                          <a:spcPts val="0"/>
                        </a:spcAft>
                        <a:buNone/>
                      </a:pPr>
                      <a:r>
                        <a:rPr b="1" lang="ru" sz="1000"/>
                        <a:t>Ответственный по НОЦ и УБС</a:t>
                      </a:r>
                      <a:endParaRPr b="1" sz="1000"/>
                    </a:p>
                    <a:p>
                      <a:pPr indent="0" lvl="0" marL="0" rtl="0" algn="ctr">
                        <a:spcBef>
                          <a:spcPts val="0"/>
                        </a:spcBef>
                        <a:spcAft>
                          <a:spcPts val="0"/>
                        </a:spcAft>
                        <a:buNone/>
                      </a:pPr>
                      <a:r>
                        <a:rPr lang="ru" sz="1000"/>
                        <a:t>м.н.с. лаб. 57</a:t>
                      </a:r>
                      <a:endParaRPr sz="1000"/>
                    </a:p>
                    <a:p>
                      <a:pPr indent="0" lvl="0" marL="0" rtl="0" algn="ctr">
                        <a:spcBef>
                          <a:spcPts val="0"/>
                        </a:spcBef>
                        <a:spcAft>
                          <a:spcPts val="0"/>
                        </a:spcAft>
                        <a:buNone/>
                      </a:pPr>
                      <a:r>
                        <a:rPr lang="ru" sz="1000"/>
                        <a:t>Петров Илья Владимирович</a:t>
                      </a:r>
                      <a:endParaRPr sz="1000"/>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rPr b="1" lang="ru" sz="1000"/>
                        <a:t>Ответственный по жилищным вопросам</a:t>
                      </a:r>
                      <a:endParaRPr b="1" sz="1000"/>
                    </a:p>
                    <a:p>
                      <a:pPr indent="0" lvl="0" marL="0" rtl="0" algn="ctr">
                        <a:spcBef>
                          <a:spcPts val="0"/>
                        </a:spcBef>
                        <a:spcAft>
                          <a:spcPts val="0"/>
                        </a:spcAft>
                        <a:buNone/>
                      </a:pPr>
                      <a:r>
                        <a:rPr lang="ru" sz="1000"/>
                        <a:t>м.н.с. лаб. 45</a:t>
                      </a:r>
                      <a:endParaRPr sz="1000"/>
                    </a:p>
                    <a:p>
                      <a:pPr indent="0" lvl="0" marL="0" rtl="0" algn="ctr">
                        <a:spcBef>
                          <a:spcPts val="0"/>
                        </a:spcBef>
                        <a:spcAft>
                          <a:spcPts val="0"/>
                        </a:spcAft>
                        <a:buNone/>
                      </a:pPr>
                      <a:r>
                        <a:rPr lang="ru" sz="1000"/>
                        <a:t>Котюков Александр Михайлович</a:t>
                      </a:r>
                      <a:endParaRPr sz="1000"/>
                    </a:p>
                  </a:txBody>
                  <a:tcPr marT="91425" marB="91425" marR="91425" marL="91425"/>
                </a:tc>
              </a:tr>
            </a:tbl>
          </a:graphicData>
        </a:graphic>
      </p:graphicFrame>
      <p:pic>
        <p:nvPicPr>
          <p:cNvPr id="893" name="Google Shape;893;p96"/>
          <p:cNvPicPr preferRelativeResize="0"/>
          <p:nvPr/>
        </p:nvPicPr>
        <p:blipFill>
          <a:blip r:embed="rId3">
            <a:alphaModFix/>
          </a:blip>
          <a:stretch>
            <a:fillRect/>
          </a:stretch>
        </p:blipFill>
        <p:spPr>
          <a:xfrm>
            <a:off x="3930388" y="622312"/>
            <a:ext cx="928049" cy="1193202"/>
          </a:xfrm>
          <a:prstGeom prst="rect">
            <a:avLst/>
          </a:prstGeom>
          <a:noFill/>
          <a:ln>
            <a:noFill/>
          </a:ln>
        </p:spPr>
      </p:pic>
      <p:pic>
        <p:nvPicPr>
          <p:cNvPr id="894" name="Google Shape;894;p96"/>
          <p:cNvPicPr preferRelativeResize="0"/>
          <p:nvPr/>
        </p:nvPicPr>
        <p:blipFill>
          <a:blip r:embed="rId4">
            <a:alphaModFix/>
          </a:blip>
          <a:stretch>
            <a:fillRect/>
          </a:stretch>
        </p:blipFill>
        <p:spPr>
          <a:xfrm>
            <a:off x="6905000" y="3576799"/>
            <a:ext cx="803774" cy="803774"/>
          </a:xfrm>
          <a:prstGeom prst="rect">
            <a:avLst/>
          </a:prstGeom>
          <a:noFill/>
          <a:ln>
            <a:noFill/>
          </a:ln>
        </p:spPr>
      </p:pic>
      <p:pic>
        <p:nvPicPr>
          <p:cNvPr id="895" name="Google Shape;895;p96"/>
          <p:cNvPicPr preferRelativeResize="0"/>
          <p:nvPr/>
        </p:nvPicPr>
        <p:blipFill rotWithShape="1">
          <a:blip r:embed="rId5">
            <a:alphaModFix/>
          </a:blip>
          <a:srcRect b="0" l="3753" r="0" t="11371"/>
          <a:stretch/>
        </p:blipFill>
        <p:spPr>
          <a:xfrm>
            <a:off x="6842863" y="1858763"/>
            <a:ext cx="928050" cy="928050"/>
          </a:xfrm>
          <a:prstGeom prst="rect">
            <a:avLst/>
          </a:prstGeom>
          <a:noFill/>
          <a:ln>
            <a:noFill/>
          </a:ln>
        </p:spPr>
      </p:pic>
      <p:pic>
        <p:nvPicPr>
          <p:cNvPr id="896" name="Google Shape;896;p96"/>
          <p:cNvPicPr preferRelativeResize="0"/>
          <p:nvPr/>
        </p:nvPicPr>
        <p:blipFill rotWithShape="1">
          <a:blip r:embed="rId6">
            <a:alphaModFix/>
          </a:blip>
          <a:srcRect b="11280" l="0" r="5195" t="7800"/>
          <a:stretch/>
        </p:blipFill>
        <p:spPr>
          <a:xfrm>
            <a:off x="4642088" y="1928587"/>
            <a:ext cx="948650" cy="838029"/>
          </a:xfrm>
          <a:prstGeom prst="rect">
            <a:avLst/>
          </a:prstGeom>
          <a:noFill/>
          <a:ln>
            <a:noFill/>
          </a:ln>
        </p:spPr>
      </p:pic>
      <p:pic>
        <p:nvPicPr>
          <p:cNvPr id="897" name="Google Shape;897;p96"/>
          <p:cNvPicPr preferRelativeResize="0"/>
          <p:nvPr/>
        </p:nvPicPr>
        <p:blipFill rotWithShape="1">
          <a:blip r:embed="rId7">
            <a:alphaModFix/>
          </a:blip>
          <a:srcRect b="46749" l="16208" r="11879" t="0"/>
          <a:stretch/>
        </p:blipFill>
        <p:spPr>
          <a:xfrm>
            <a:off x="2648337" y="1878961"/>
            <a:ext cx="803775" cy="887652"/>
          </a:xfrm>
          <a:prstGeom prst="rect">
            <a:avLst/>
          </a:prstGeom>
          <a:noFill/>
          <a:ln>
            <a:noFill/>
          </a:ln>
        </p:spPr>
      </p:pic>
      <p:pic>
        <p:nvPicPr>
          <p:cNvPr id="898" name="Google Shape;898;p96"/>
          <p:cNvPicPr preferRelativeResize="0"/>
          <p:nvPr/>
        </p:nvPicPr>
        <p:blipFill rotWithShape="1">
          <a:blip r:embed="rId8">
            <a:alphaModFix/>
          </a:blip>
          <a:srcRect b="34402" l="15323" r="25053" t="16082"/>
          <a:stretch/>
        </p:blipFill>
        <p:spPr>
          <a:xfrm>
            <a:off x="2732912" y="3624975"/>
            <a:ext cx="634638" cy="707450"/>
          </a:xfrm>
          <a:prstGeom prst="rect">
            <a:avLst/>
          </a:prstGeom>
          <a:noFill/>
          <a:ln>
            <a:noFill/>
          </a:ln>
        </p:spPr>
      </p:pic>
      <p:pic>
        <p:nvPicPr>
          <p:cNvPr id="899" name="Google Shape;899;p96"/>
          <p:cNvPicPr preferRelativeResize="0"/>
          <p:nvPr/>
        </p:nvPicPr>
        <p:blipFill>
          <a:blip r:embed="rId9">
            <a:alphaModFix/>
          </a:blip>
          <a:stretch>
            <a:fillRect/>
          </a:stretch>
        </p:blipFill>
        <p:spPr>
          <a:xfrm>
            <a:off x="744825" y="1872063"/>
            <a:ext cx="883775" cy="870267"/>
          </a:xfrm>
          <a:prstGeom prst="rect">
            <a:avLst/>
          </a:prstGeom>
          <a:noFill/>
          <a:ln>
            <a:noFill/>
          </a:ln>
        </p:spPr>
      </p:pic>
      <p:pic>
        <p:nvPicPr>
          <p:cNvPr id="900" name="Google Shape;900;p96"/>
          <p:cNvPicPr preferRelativeResize="0"/>
          <p:nvPr/>
        </p:nvPicPr>
        <p:blipFill>
          <a:blip r:embed="rId10">
            <a:alphaModFix/>
          </a:blip>
          <a:stretch>
            <a:fillRect/>
          </a:stretch>
        </p:blipFill>
        <p:spPr>
          <a:xfrm>
            <a:off x="4571988" y="3587725"/>
            <a:ext cx="883773" cy="781928"/>
          </a:xfrm>
          <a:prstGeom prst="rect">
            <a:avLst/>
          </a:prstGeom>
          <a:noFill/>
          <a:ln>
            <a:noFill/>
          </a:ln>
        </p:spPr>
      </p:pic>
      <p:sp>
        <p:nvSpPr>
          <p:cNvPr id="901" name="Google Shape;901;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902" name="Google Shape;902;p96"/>
          <p:cNvPicPr preferRelativeResize="0"/>
          <p:nvPr/>
        </p:nvPicPr>
        <p:blipFill>
          <a:blip r:embed="rId11">
            <a:alphaModFix/>
          </a:blip>
          <a:stretch>
            <a:fillRect/>
          </a:stretch>
        </p:blipFill>
        <p:spPr>
          <a:xfrm>
            <a:off x="7518925" y="47375"/>
            <a:ext cx="1551000" cy="1551000"/>
          </a:xfrm>
          <a:prstGeom prst="rect">
            <a:avLst/>
          </a:prstGeom>
          <a:noFill/>
          <a:ln>
            <a:noFill/>
          </a:ln>
        </p:spPr>
      </p:pic>
      <p:sp>
        <p:nvSpPr>
          <p:cNvPr id="903" name="Google Shape;903;p96"/>
          <p:cNvSpPr txBox="1"/>
          <p:nvPr/>
        </p:nvSpPr>
        <p:spPr>
          <a:xfrm>
            <a:off x="5014325" y="787750"/>
            <a:ext cx="19461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latin typeface="Roboto"/>
                <a:ea typeface="Roboto"/>
                <a:cs typeface="Roboto"/>
                <a:sym typeface="Roboto"/>
              </a:rPr>
              <a:t>Председатель СМУиС - </a:t>
            </a:r>
            <a:r>
              <a:rPr lang="ru" sz="1200">
                <a:solidFill>
                  <a:srgbClr val="080808"/>
                </a:solidFill>
              </a:rPr>
              <a:t>с.н.с. лаб. 68</a:t>
            </a:r>
            <a:endParaRPr sz="1200">
              <a:solidFill>
                <a:srgbClr val="080808"/>
              </a:solidFill>
            </a:endParaRPr>
          </a:p>
          <a:p>
            <a:pPr indent="0" lvl="0" marL="0" rtl="0" algn="l">
              <a:spcBef>
                <a:spcPts val="0"/>
              </a:spcBef>
              <a:spcAft>
                <a:spcPts val="0"/>
              </a:spcAft>
              <a:buNone/>
            </a:pPr>
            <a:r>
              <a:rPr lang="ru" sz="1200">
                <a:solidFill>
                  <a:srgbClr val="080808"/>
                </a:solidFill>
              </a:rPr>
              <a:t>к.ф.-м.н. Лемтюжникова Дарьяна Владимировна</a:t>
            </a:r>
            <a:endParaRPr>
              <a:solidFill>
                <a:srgbClr val="080808"/>
              </a:solidFill>
              <a:latin typeface="Roboto"/>
              <a:ea typeface="Roboto"/>
              <a:cs typeface="Roboto"/>
              <a:sym typeface="Roboto"/>
            </a:endParaRPr>
          </a:p>
        </p:txBody>
      </p:sp>
      <p:pic>
        <p:nvPicPr>
          <p:cNvPr id="904" name="Google Shape;904;p96"/>
          <p:cNvPicPr preferRelativeResize="0"/>
          <p:nvPr/>
        </p:nvPicPr>
        <p:blipFill>
          <a:blip r:embed="rId12">
            <a:alphaModFix/>
          </a:blip>
          <a:stretch>
            <a:fillRect/>
          </a:stretch>
        </p:blipFill>
        <p:spPr>
          <a:xfrm>
            <a:off x="835050" y="3593800"/>
            <a:ext cx="522329" cy="6734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97"/>
          <p:cNvSpPr txBox="1"/>
          <p:nvPr>
            <p:ph type="title"/>
          </p:nvPr>
        </p:nvSpPr>
        <p:spPr>
          <a:xfrm>
            <a:off x="372750" y="-76200"/>
            <a:ext cx="8061900" cy="102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ru" sz="2740"/>
              <a:t>Совет молодых ученых и специалистов</a:t>
            </a:r>
            <a:endParaRPr sz="2740"/>
          </a:p>
        </p:txBody>
      </p:sp>
      <p:graphicFrame>
        <p:nvGraphicFramePr>
          <p:cNvPr id="910" name="Google Shape;910;p97"/>
          <p:cNvGraphicFramePr/>
          <p:nvPr/>
        </p:nvGraphicFramePr>
        <p:xfrm>
          <a:off x="391775" y="719050"/>
          <a:ext cx="3000000" cy="3000000"/>
        </p:xfrm>
        <a:graphic>
          <a:graphicData uri="http://schemas.openxmlformats.org/drawingml/2006/table">
            <a:tbl>
              <a:tblPr>
                <a:noFill/>
                <a:tableStyleId>{B15E0DA1-5CD0-4B83-AB75-BF4B646C08E0}</a:tableStyleId>
              </a:tblPr>
              <a:tblGrid>
                <a:gridCol w="1839250"/>
                <a:gridCol w="1905225"/>
                <a:gridCol w="2175675"/>
                <a:gridCol w="2205775"/>
              </a:tblGrid>
              <a:tr h="1533400">
                <a:tc>
                  <a:txBody>
                    <a:bodyPr/>
                    <a:lstStyle/>
                    <a:p>
                      <a:pPr indent="0" lvl="0" marL="0" rtl="0" algn="ctr">
                        <a:spcBef>
                          <a:spcPts val="0"/>
                        </a:spcBef>
                        <a:spcAft>
                          <a:spcPts val="0"/>
                        </a:spcAft>
                        <a:buNone/>
                      </a:pPr>
                      <a:r>
                        <a:t/>
                      </a:r>
                      <a:endParaRPr sz="10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l">
                        <a:spcBef>
                          <a:spcPts val="0"/>
                        </a:spcBef>
                        <a:spcAft>
                          <a:spcPts val="0"/>
                        </a:spcAft>
                        <a:buNone/>
                      </a:pPr>
                      <a:r>
                        <a:t/>
                      </a:r>
                      <a:endParaRPr b="1" sz="1000">
                        <a:latin typeface="Roboto"/>
                        <a:ea typeface="Roboto"/>
                        <a:cs typeface="Roboto"/>
                        <a:sym typeface="Roboto"/>
                      </a:endParaRPr>
                    </a:p>
                    <a:p>
                      <a:pPr indent="0" lvl="0" marL="0" rtl="0" algn="ctr">
                        <a:spcBef>
                          <a:spcPts val="0"/>
                        </a:spcBef>
                        <a:spcAft>
                          <a:spcPts val="0"/>
                        </a:spcAft>
                        <a:buNone/>
                      </a:pPr>
                      <a:r>
                        <a:rPr b="1" lang="ru" sz="1000">
                          <a:latin typeface="Roboto"/>
                          <a:ea typeface="Roboto"/>
                          <a:cs typeface="Roboto"/>
                          <a:sym typeface="Roboto"/>
                        </a:rPr>
                        <a:t>Председатель СМУиС</a:t>
                      </a:r>
                      <a:endParaRPr b="1" sz="1000">
                        <a:latin typeface="Roboto"/>
                        <a:ea typeface="Roboto"/>
                        <a:cs typeface="Roboto"/>
                        <a:sym typeface="Roboto"/>
                      </a:endParaRPr>
                    </a:p>
                    <a:p>
                      <a:pPr indent="0" lvl="0" marL="0" rtl="0" algn="ctr">
                        <a:spcBef>
                          <a:spcPts val="0"/>
                        </a:spcBef>
                        <a:spcAft>
                          <a:spcPts val="0"/>
                        </a:spcAft>
                        <a:buNone/>
                      </a:pPr>
                      <a:r>
                        <a:rPr b="1" lang="ru" sz="1000">
                          <a:latin typeface="Roboto"/>
                          <a:ea typeface="Roboto"/>
                          <a:cs typeface="Roboto"/>
                          <a:sym typeface="Roboto"/>
                        </a:rPr>
                        <a:t> </a:t>
                      </a:r>
                      <a:r>
                        <a:rPr lang="ru" sz="1000">
                          <a:solidFill>
                            <a:srgbClr val="080808"/>
                          </a:solidFill>
                        </a:rPr>
                        <a:t>с.н.с. лаб. 68 к.ф.-м.н. Лемтюжникова Дарьяна</a:t>
                      </a:r>
                      <a:endParaRPr sz="1000"/>
                    </a:p>
                  </a:txBody>
                  <a:tcPr marT="91425" marB="91425" marR="91425" marL="91425"/>
                </a:tc>
                <a:tc>
                  <a:txBody>
                    <a:bodyPr/>
                    <a:lstStyle/>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rPr b="1" lang="ru" sz="1000">
                          <a:solidFill>
                            <a:schemeClr val="dk1"/>
                          </a:solidFill>
                        </a:rPr>
                        <a:t>Заместитель председателя СМУиС</a:t>
                      </a:r>
                      <a:endParaRPr b="1" sz="1000">
                        <a:solidFill>
                          <a:schemeClr val="dk1"/>
                        </a:solidFill>
                      </a:endParaRPr>
                    </a:p>
                    <a:p>
                      <a:pPr indent="0" lvl="0" marL="0" rtl="0" algn="ctr">
                        <a:spcBef>
                          <a:spcPts val="0"/>
                        </a:spcBef>
                        <a:spcAft>
                          <a:spcPts val="0"/>
                        </a:spcAft>
                        <a:buNone/>
                      </a:pPr>
                      <a:r>
                        <a:rPr lang="ru" sz="1000">
                          <a:solidFill>
                            <a:srgbClr val="080808"/>
                          </a:solidFill>
                        </a:rPr>
                        <a:t> инженер ЦМИТ Рей Анастасия</a:t>
                      </a:r>
                      <a:endParaRPr sz="1000"/>
                    </a:p>
                  </a:txBody>
                  <a:tcPr marT="91425" marB="91425" marR="91425" marL="91425"/>
                </a:tc>
                <a:tc>
                  <a:txBody>
                    <a:bodyPr/>
                    <a:lstStyle/>
                    <a:p>
                      <a:pPr indent="0" lvl="0" marL="0" rtl="0" algn="ctr">
                        <a:spcBef>
                          <a:spcPts val="0"/>
                        </a:spcBef>
                        <a:spcAft>
                          <a:spcPts val="0"/>
                        </a:spcAft>
                        <a:buNone/>
                      </a:pPr>
                      <a:r>
                        <a:t/>
                      </a:r>
                      <a:endParaRPr sz="1000"/>
                    </a:p>
                  </a:txBody>
                  <a:tcPr marT="91425" marB="91425" marR="91425" marL="91425"/>
                </a:tc>
              </a:tr>
              <a:tr h="1448875">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solidFill>
                          <a:schemeClr val="dk1"/>
                        </a:solidFill>
                      </a:endParaRPr>
                    </a:p>
                    <a:p>
                      <a:pPr indent="0" lvl="0" marL="0" rtl="0" algn="ctr">
                        <a:spcBef>
                          <a:spcPts val="0"/>
                        </a:spcBef>
                        <a:spcAft>
                          <a:spcPts val="0"/>
                        </a:spcAft>
                        <a:buNone/>
                      </a:pPr>
                      <a:r>
                        <a:rPr lang="ru" sz="1000">
                          <a:solidFill>
                            <a:schemeClr val="dk1"/>
                          </a:solidFill>
                        </a:rPr>
                        <a:t>в. н. с. лаб. 27 д.т.н.</a:t>
                      </a:r>
                      <a:endParaRPr sz="1000">
                        <a:solidFill>
                          <a:schemeClr val="dk1"/>
                        </a:solidFill>
                      </a:endParaRPr>
                    </a:p>
                    <a:p>
                      <a:pPr indent="0" lvl="0" marL="0" rtl="0" algn="ctr">
                        <a:spcBef>
                          <a:spcPts val="0"/>
                        </a:spcBef>
                        <a:spcAft>
                          <a:spcPts val="0"/>
                        </a:spcAft>
                        <a:buNone/>
                      </a:pPr>
                      <a:r>
                        <a:rPr lang="ru" sz="1000">
                          <a:solidFill>
                            <a:schemeClr val="dk1"/>
                          </a:solidFill>
                        </a:rPr>
                        <a:t>Филимонюк Леонид</a:t>
                      </a:r>
                      <a:endParaRPr b="1" sz="1000">
                        <a:solidFill>
                          <a:schemeClr val="dk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rPr lang="ru" sz="1000">
                          <a:solidFill>
                            <a:schemeClr val="dk1"/>
                          </a:solidFill>
                        </a:rPr>
                        <a:t>с.н.с. лаб. 57 к.ф.-м.н.</a:t>
                      </a:r>
                      <a:endParaRPr sz="1000">
                        <a:solidFill>
                          <a:schemeClr val="dk1"/>
                        </a:solidFill>
                      </a:endParaRPr>
                    </a:p>
                    <a:p>
                      <a:pPr indent="0" lvl="0" marL="0" rtl="0" algn="ctr">
                        <a:spcBef>
                          <a:spcPts val="0"/>
                        </a:spcBef>
                        <a:spcAft>
                          <a:spcPts val="0"/>
                        </a:spcAft>
                        <a:buNone/>
                      </a:pPr>
                      <a:r>
                        <a:rPr lang="ru" sz="1000">
                          <a:solidFill>
                            <a:schemeClr val="dk1"/>
                          </a:solidFill>
                        </a:rPr>
                        <a:t>Козицин Иван</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p>
                    <a:p>
                      <a:pPr indent="0" lvl="0" marL="0" rtl="0" algn="ctr">
                        <a:spcBef>
                          <a:spcPts val="0"/>
                        </a:spcBef>
                        <a:spcAft>
                          <a:spcPts val="0"/>
                        </a:spcAft>
                        <a:buNone/>
                      </a:pPr>
                      <a:r>
                        <a:t/>
                      </a:r>
                      <a:endParaRPr b="1" sz="1000"/>
                    </a:p>
                    <a:p>
                      <a:pPr indent="0" lvl="0" marL="0" rtl="0" algn="ctr">
                        <a:spcBef>
                          <a:spcPts val="0"/>
                        </a:spcBef>
                        <a:spcAft>
                          <a:spcPts val="0"/>
                        </a:spcAft>
                        <a:buNone/>
                      </a:pPr>
                      <a:r>
                        <a:rPr lang="ru" sz="1000"/>
                        <a:t>с.н.с. лаб. 07 к.т.н.</a:t>
                      </a:r>
                      <a:endParaRPr sz="1000"/>
                    </a:p>
                    <a:p>
                      <a:pPr indent="0" lvl="0" marL="0" rtl="0" algn="ctr">
                        <a:spcBef>
                          <a:spcPts val="0"/>
                        </a:spcBef>
                        <a:spcAft>
                          <a:spcPts val="0"/>
                        </a:spcAft>
                        <a:buNone/>
                      </a:pPr>
                      <a:r>
                        <a:rPr lang="ru" sz="1000"/>
                        <a:t>Шатов Дмитрий</a:t>
                      </a:r>
                      <a:endParaRPr sz="1000"/>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p>
                    <a:p>
                      <a:pPr indent="0" lvl="0" marL="0" rtl="0" algn="ctr">
                        <a:spcBef>
                          <a:spcPts val="0"/>
                        </a:spcBef>
                        <a:spcAft>
                          <a:spcPts val="0"/>
                        </a:spcAft>
                        <a:buNone/>
                      </a:pPr>
                      <a:r>
                        <a:rPr lang="ru" sz="1000"/>
                        <a:t>с.н.с. лаб. 79 к.ф.-м.н.</a:t>
                      </a:r>
                      <a:endParaRPr sz="1000"/>
                    </a:p>
                    <a:p>
                      <a:pPr indent="0" lvl="0" marL="0" rtl="0" algn="ctr">
                        <a:spcBef>
                          <a:spcPts val="0"/>
                        </a:spcBef>
                        <a:spcAft>
                          <a:spcPts val="0"/>
                        </a:spcAft>
                        <a:buNone/>
                      </a:pPr>
                      <a:r>
                        <a:rPr lang="ru" sz="1000"/>
                        <a:t>Широкий Александр</a:t>
                      </a:r>
                      <a:endParaRPr sz="1000"/>
                    </a:p>
                  </a:txBody>
                  <a:tcPr marT="91425" marB="91425" marR="91425" marL="91425"/>
                </a:tc>
              </a:tr>
              <a:tr h="1105850">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rPr lang="ru" sz="1000"/>
                        <a:t>м.н.с. лаб. 45</a:t>
                      </a:r>
                      <a:endParaRPr sz="1000"/>
                    </a:p>
                    <a:p>
                      <a:pPr indent="0" lvl="0" marL="0" rtl="0" algn="ctr">
                        <a:spcBef>
                          <a:spcPts val="0"/>
                        </a:spcBef>
                        <a:spcAft>
                          <a:spcPts val="0"/>
                        </a:spcAft>
                        <a:buNone/>
                      </a:pPr>
                      <a:r>
                        <a:rPr lang="ru" sz="1000"/>
                        <a:t>Котюков Александр </a:t>
                      </a:r>
                      <a:endParaRPr sz="1000"/>
                    </a:p>
                    <a:p>
                      <a:pPr indent="0" lvl="0" marL="0" rtl="0" algn="ctr">
                        <a:spcBef>
                          <a:spcPts val="0"/>
                        </a:spcBef>
                        <a:spcAft>
                          <a:spcPts val="0"/>
                        </a:spcAft>
                        <a:buNone/>
                      </a:pPr>
                      <a:r>
                        <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b="1" sz="1000"/>
                    </a:p>
                    <a:p>
                      <a:pPr indent="0" lvl="0" marL="0" rtl="0" algn="ctr">
                        <a:spcBef>
                          <a:spcPts val="0"/>
                        </a:spcBef>
                        <a:spcAft>
                          <a:spcPts val="0"/>
                        </a:spcAft>
                        <a:buNone/>
                      </a:pPr>
                      <a:r>
                        <a:t/>
                      </a:r>
                      <a:endParaRPr sz="1000">
                        <a:solidFill>
                          <a:schemeClr val="dk1"/>
                        </a:solidFill>
                      </a:endParaRPr>
                    </a:p>
                    <a:p>
                      <a:pPr indent="0" lvl="0" marL="0" rtl="0" algn="ctr">
                        <a:spcBef>
                          <a:spcPts val="0"/>
                        </a:spcBef>
                        <a:spcAft>
                          <a:spcPts val="0"/>
                        </a:spcAft>
                        <a:buNone/>
                      </a:pPr>
                      <a:r>
                        <a:rPr lang="ru" sz="1000">
                          <a:solidFill>
                            <a:schemeClr val="dk1"/>
                          </a:solidFill>
                        </a:rPr>
                        <a:t>инженер лаб. 18</a:t>
                      </a:r>
                      <a:endParaRPr sz="1000">
                        <a:solidFill>
                          <a:schemeClr val="dk1"/>
                        </a:solidFill>
                      </a:endParaRPr>
                    </a:p>
                    <a:p>
                      <a:pPr indent="0" lvl="0" marL="0" rtl="0" algn="ctr">
                        <a:spcBef>
                          <a:spcPts val="0"/>
                        </a:spcBef>
                        <a:spcAft>
                          <a:spcPts val="0"/>
                        </a:spcAft>
                        <a:buNone/>
                      </a:pPr>
                      <a:r>
                        <a:rPr lang="ru" sz="1000">
                          <a:solidFill>
                            <a:schemeClr val="dk1"/>
                          </a:solidFill>
                        </a:rPr>
                        <a:t>Шутова Ксения </a:t>
                      </a:r>
                      <a:endParaRPr sz="1000">
                        <a:solidFill>
                          <a:schemeClr val="dk1"/>
                        </a:solidFill>
                      </a:endParaRPr>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l">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rPr lang="ru" sz="1000"/>
                        <a:t>м.н.с. лаб. 57</a:t>
                      </a:r>
                      <a:endParaRPr sz="1000"/>
                    </a:p>
                    <a:p>
                      <a:pPr indent="0" lvl="0" marL="0" rtl="0" algn="ctr">
                        <a:spcBef>
                          <a:spcPts val="0"/>
                        </a:spcBef>
                        <a:spcAft>
                          <a:spcPts val="0"/>
                        </a:spcAft>
                        <a:buNone/>
                      </a:pPr>
                      <a:r>
                        <a:rPr lang="ru" sz="1000"/>
                        <a:t>Петров Илья </a:t>
                      </a:r>
                      <a:endParaRPr sz="1000"/>
                    </a:p>
                  </a:txBody>
                  <a:tcPr marT="91425" marB="91425" marR="91425" marL="91425"/>
                </a:tc>
                <a:tc>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txBody>
                  <a:tcPr marT="91425" marB="91425" marR="91425" marL="91425"/>
                </a:tc>
              </a:tr>
            </a:tbl>
          </a:graphicData>
        </a:graphic>
      </p:graphicFrame>
      <p:pic>
        <p:nvPicPr>
          <p:cNvPr id="911" name="Google Shape;911;p97"/>
          <p:cNvPicPr preferRelativeResize="0"/>
          <p:nvPr/>
        </p:nvPicPr>
        <p:blipFill>
          <a:blip r:embed="rId3">
            <a:alphaModFix/>
          </a:blip>
          <a:stretch>
            <a:fillRect/>
          </a:stretch>
        </p:blipFill>
        <p:spPr>
          <a:xfrm>
            <a:off x="2786428" y="853508"/>
            <a:ext cx="651897" cy="846001"/>
          </a:xfrm>
          <a:prstGeom prst="rect">
            <a:avLst/>
          </a:prstGeom>
          <a:noFill/>
          <a:ln>
            <a:noFill/>
          </a:ln>
        </p:spPr>
      </p:pic>
      <p:pic>
        <p:nvPicPr>
          <p:cNvPr id="912" name="Google Shape;912;p97"/>
          <p:cNvPicPr preferRelativeResize="0"/>
          <p:nvPr/>
        </p:nvPicPr>
        <p:blipFill rotWithShape="1">
          <a:blip r:embed="rId4">
            <a:alphaModFix/>
          </a:blip>
          <a:srcRect b="0" l="0" r="13703" t="0"/>
          <a:stretch/>
        </p:blipFill>
        <p:spPr>
          <a:xfrm>
            <a:off x="941300" y="3810442"/>
            <a:ext cx="723552" cy="846000"/>
          </a:xfrm>
          <a:prstGeom prst="rect">
            <a:avLst/>
          </a:prstGeom>
          <a:noFill/>
          <a:ln>
            <a:noFill/>
          </a:ln>
        </p:spPr>
      </p:pic>
      <p:pic>
        <p:nvPicPr>
          <p:cNvPr id="913" name="Google Shape;913;p97"/>
          <p:cNvPicPr preferRelativeResize="0"/>
          <p:nvPr/>
        </p:nvPicPr>
        <p:blipFill rotWithShape="1">
          <a:blip r:embed="rId5">
            <a:alphaModFix/>
          </a:blip>
          <a:srcRect b="17680" l="17714" r="13166" t="11372"/>
          <a:stretch/>
        </p:blipFill>
        <p:spPr>
          <a:xfrm>
            <a:off x="6971032" y="2349087"/>
            <a:ext cx="753288" cy="846000"/>
          </a:xfrm>
          <a:prstGeom prst="rect">
            <a:avLst/>
          </a:prstGeom>
          <a:noFill/>
          <a:ln>
            <a:noFill/>
          </a:ln>
        </p:spPr>
      </p:pic>
      <p:pic>
        <p:nvPicPr>
          <p:cNvPr id="914" name="Google Shape;914;p97"/>
          <p:cNvPicPr preferRelativeResize="0"/>
          <p:nvPr/>
        </p:nvPicPr>
        <p:blipFill rotWithShape="1">
          <a:blip r:embed="rId6">
            <a:alphaModFix/>
          </a:blip>
          <a:srcRect b="11280" l="16048" r="15864" t="7800"/>
          <a:stretch/>
        </p:blipFill>
        <p:spPr>
          <a:xfrm>
            <a:off x="4908595" y="2374377"/>
            <a:ext cx="632661" cy="846000"/>
          </a:xfrm>
          <a:prstGeom prst="rect">
            <a:avLst/>
          </a:prstGeom>
          <a:noFill/>
          <a:ln>
            <a:noFill/>
          </a:ln>
        </p:spPr>
      </p:pic>
      <p:pic>
        <p:nvPicPr>
          <p:cNvPr id="915" name="Google Shape;915;p97"/>
          <p:cNvPicPr preferRelativeResize="0"/>
          <p:nvPr/>
        </p:nvPicPr>
        <p:blipFill rotWithShape="1">
          <a:blip r:embed="rId7">
            <a:alphaModFix/>
          </a:blip>
          <a:srcRect b="53089" l="23901" r="27008" t="0"/>
          <a:stretch/>
        </p:blipFill>
        <p:spPr>
          <a:xfrm>
            <a:off x="2890596" y="2349065"/>
            <a:ext cx="588234" cy="846000"/>
          </a:xfrm>
          <a:prstGeom prst="rect">
            <a:avLst/>
          </a:prstGeom>
          <a:noFill/>
          <a:ln>
            <a:noFill/>
          </a:ln>
        </p:spPr>
      </p:pic>
      <p:pic>
        <p:nvPicPr>
          <p:cNvPr id="916" name="Google Shape;916;p97"/>
          <p:cNvPicPr preferRelativeResize="0"/>
          <p:nvPr/>
        </p:nvPicPr>
        <p:blipFill rotWithShape="1">
          <a:blip r:embed="rId8">
            <a:alphaModFix/>
          </a:blip>
          <a:srcRect b="34402" l="15323" r="25053" t="16082"/>
          <a:stretch/>
        </p:blipFill>
        <p:spPr>
          <a:xfrm>
            <a:off x="2858138" y="3781830"/>
            <a:ext cx="749194" cy="846000"/>
          </a:xfrm>
          <a:prstGeom prst="rect">
            <a:avLst/>
          </a:prstGeom>
          <a:noFill/>
          <a:ln>
            <a:noFill/>
          </a:ln>
        </p:spPr>
      </p:pic>
      <p:pic>
        <p:nvPicPr>
          <p:cNvPr id="917" name="Google Shape;917;p97"/>
          <p:cNvPicPr preferRelativeResize="0"/>
          <p:nvPr/>
        </p:nvPicPr>
        <p:blipFill rotWithShape="1">
          <a:blip r:embed="rId9">
            <a:alphaModFix/>
          </a:blip>
          <a:srcRect b="18705" l="21519" r="0" t="0"/>
          <a:stretch/>
        </p:blipFill>
        <p:spPr>
          <a:xfrm>
            <a:off x="4814363" y="853500"/>
            <a:ext cx="821117" cy="846000"/>
          </a:xfrm>
          <a:prstGeom prst="rect">
            <a:avLst/>
          </a:prstGeom>
          <a:noFill/>
          <a:ln>
            <a:noFill/>
          </a:ln>
        </p:spPr>
      </p:pic>
      <p:pic>
        <p:nvPicPr>
          <p:cNvPr id="918" name="Google Shape;918;p97"/>
          <p:cNvPicPr preferRelativeResize="0"/>
          <p:nvPr/>
        </p:nvPicPr>
        <p:blipFill rotWithShape="1">
          <a:blip r:embed="rId10">
            <a:alphaModFix/>
          </a:blip>
          <a:srcRect b="0" l="21519" r="0" t="0"/>
          <a:stretch/>
        </p:blipFill>
        <p:spPr>
          <a:xfrm>
            <a:off x="4853365" y="3781822"/>
            <a:ext cx="743107" cy="846000"/>
          </a:xfrm>
          <a:prstGeom prst="rect">
            <a:avLst/>
          </a:prstGeom>
          <a:noFill/>
          <a:ln>
            <a:noFill/>
          </a:ln>
        </p:spPr>
      </p:pic>
      <p:sp>
        <p:nvSpPr>
          <p:cNvPr id="919" name="Google Shape;919;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pic>
        <p:nvPicPr>
          <p:cNvPr id="920" name="Google Shape;920;p97"/>
          <p:cNvPicPr preferRelativeResize="0"/>
          <p:nvPr/>
        </p:nvPicPr>
        <p:blipFill>
          <a:blip r:embed="rId11">
            <a:alphaModFix/>
          </a:blip>
          <a:stretch>
            <a:fillRect/>
          </a:stretch>
        </p:blipFill>
        <p:spPr>
          <a:xfrm>
            <a:off x="6696565" y="3722375"/>
            <a:ext cx="1301235" cy="1314900"/>
          </a:xfrm>
          <a:prstGeom prst="rect">
            <a:avLst/>
          </a:prstGeom>
          <a:noFill/>
          <a:ln>
            <a:noFill/>
          </a:ln>
        </p:spPr>
      </p:pic>
      <p:pic>
        <p:nvPicPr>
          <p:cNvPr id="921" name="Google Shape;921;p97"/>
          <p:cNvPicPr preferRelativeResize="0"/>
          <p:nvPr/>
        </p:nvPicPr>
        <p:blipFill>
          <a:blip r:embed="rId12">
            <a:alphaModFix/>
          </a:blip>
          <a:stretch>
            <a:fillRect/>
          </a:stretch>
        </p:blipFill>
        <p:spPr>
          <a:xfrm>
            <a:off x="971080" y="2336710"/>
            <a:ext cx="649087" cy="845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t>Государственный жилищный сертификат</a:t>
            </a:r>
            <a:endParaRPr/>
          </a:p>
        </p:txBody>
      </p:sp>
      <p:sp>
        <p:nvSpPr>
          <p:cNvPr id="230" name="Google Shape;230;p35"/>
          <p:cNvSpPr txBox="1"/>
          <p:nvPr/>
        </p:nvSpPr>
        <p:spPr>
          <a:xfrm>
            <a:off x="311725" y="1282200"/>
            <a:ext cx="80223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a:latin typeface="Lato"/>
                <a:ea typeface="Lato"/>
                <a:cs typeface="Lato"/>
                <a:sym typeface="Lato"/>
              </a:rPr>
              <a:t>Дает право на получение жилого помещения исходя из размера семьи молодого ученого:</a:t>
            </a:r>
            <a:endParaRPr b="1">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33 кв.м. на одиноко проживающего молодого ученого;</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42 кв.м. на семью из двух человек;</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18 кв.м. на каждого члена семьи при численности семьи более 3 человек.</a:t>
            </a:r>
            <a:endParaRPr>
              <a:latin typeface="Lato"/>
              <a:ea typeface="Lato"/>
              <a:cs typeface="Lato"/>
              <a:sym typeface="Lato"/>
            </a:endParaRPr>
          </a:p>
          <a:p>
            <a:pPr indent="0" lvl="0" marL="0" rtl="0" algn="l">
              <a:spcBef>
                <a:spcPts val="0"/>
              </a:spcBef>
              <a:spcAft>
                <a:spcPts val="0"/>
              </a:spcAft>
              <a:buNone/>
            </a:pPr>
            <a:r>
              <a:rPr b="1" lang="ru">
                <a:latin typeface="Lato"/>
                <a:ea typeface="Lato"/>
                <a:cs typeface="Lato"/>
                <a:sym typeface="Lato"/>
              </a:rPr>
              <a:t>Требования:</a:t>
            </a:r>
            <a:endParaRPr b="1">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Возраст – не старше 35 лет (кандидат) или 40 лет (доктор);</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Научный стаж в научной организации или образовательной организации высшего образования (подведомственной Минобрнауки) не менее 5 лет;</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 Необходимость в жилье (согласно 51 статье Жилищного кодекса РФ).</a:t>
            </a:r>
            <a:endParaRPr>
              <a:latin typeface="Lato"/>
              <a:ea typeface="Lato"/>
              <a:cs typeface="Lato"/>
              <a:sym typeface="Lato"/>
            </a:endParaRPr>
          </a:p>
          <a:p>
            <a:pPr indent="0" lvl="0" marL="0" rtl="0" algn="l">
              <a:spcBef>
                <a:spcPts val="0"/>
              </a:spcBef>
              <a:spcAft>
                <a:spcPts val="0"/>
              </a:spcAft>
              <a:buNone/>
            </a:pPr>
            <a:r>
              <a:rPr b="1" lang="ru">
                <a:latin typeface="Lato"/>
                <a:ea typeface="Lato"/>
                <a:cs typeface="Lato"/>
                <a:sym typeface="Lato"/>
              </a:rPr>
              <a:t>Алгоритм действий:</a:t>
            </a:r>
            <a:endParaRPr b="1">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Собрать необходимые документы;</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Предоставить документы в жилищную комиссию по месту работы;</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Дождаться признания нуждающимся в улучшении жилищных условий;</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Подать документы в Жилищную комиссию Минобрнауки;</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Дождаться решения комиссии;</a:t>
            </a:r>
            <a:endParaRPr>
              <a:latin typeface="Lato"/>
              <a:ea typeface="Lato"/>
              <a:cs typeface="Lato"/>
              <a:sym typeface="Lato"/>
            </a:endParaRPr>
          </a:p>
          <a:p>
            <a:pPr indent="-317500" lvl="0" marL="457200" rtl="0" algn="l">
              <a:spcBef>
                <a:spcPts val="0"/>
              </a:spcBef>
              <a:spcAft>
                <a:spcPts val="0"/>
              </a:spcAft>
              <a:buSzPts val="1400"/>
              <a:buFont typeface="Lato"/>
              <a:buChar char="-"/>
            </a:pPr>
            <a:r>
              <a:rPr lang="ru">
                <a:latin typeface="Lato"/>
                <a:ea typeface="Lato"/>
                <a:cs typeface="Lato"/>
                <a:sym typeface="Lato"/>
              </a:rPr>
              <a:t>Получить сертификат.</a:t>
            </a:r>
            <a:endParaRPr>
              <a:latin typeface="Lato"/>
              <a:ea typeface="Lato"/>
              <a:cs typeface="Lato"/>
              <a:sym typeface="Lato"/>
            </a:endParaRPr>
          </a:p>
        </p:txBody>
      </p:sp>
      <p:sp>
        <p:nvSpPr>
          <p:cNvPr id="231" name="Google Shape;231;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ru"/>
              <a:t>2. </a:t>
            </a:r>
            <a:r>
              <a:rPr b="1" lang="ru"/>
              <a:t>ИВЕНТ - с</a:t>
            </a:r>
            <a:r>
              <a:rPr b="1" lang="ru"/>
              <a:t>ектор мероприятий</a:t>
            </a:r>
            <a:endParaRPr b="1"/>
          </a:p>
        </p:txBody>
      </p:sp>
      <p:sp>
        <p:nvSpPr>
          <p:cNvPr id="237" name="Google Shape;237;p36"/>
          <p:cNvSpPr txBox="1"/>
          <p:nvPr>
            <p:ph idx="1" type="body"/>
          </p:nvPr>
        </p:nvSpPr>
        <p:spPr>
          <a:xfrm>
            <a:off x="264500" y="1375925"/>
            <a:ext cx="3999900" cy="3579600"/>
          </a:xfrm>
          <a:prstGeom prst="rect">
            <a:avLst/>
          </a:prstGeom>
        </p:spPr>
        <p:txBody>
          <a:bodyPr anchorCtr="0" anchor="t" bIns="91425" lIns="91425" spcFirstLastPara="1" rIns="91425" wrap="square" tIns="91425">
            <a:noAutofit/>
          </a:bodyPr>
          <a:lstStyle/>
          <a:p>
            <a:pPr indent="-311467" lvl="0" marL="457200" rtl="0" algn="l">
              <a:lnSpc>
                <a:spcPct val="95000"/>
              </a:lnSpc>
              <a:spcBef>
                <a:spcPts val="0"/>
              </a:spcBef>
              <a:spcAft>
                <a:spcPts val="0"/>
              </a:spcAft>
              <a:buSzPts val="1305"/>
              <a:buChar char="●"/>
            </a:pPr>
            <a:r>
              <a:rPr b="1" lang="ru" sz="1305"/>
              <a:t>комитет “НОЦ и УБС”</a:t>
            </a:r>
            <a:endParaRPr b="1" sz="1305"/>
          </a:p>
          <a:p>
            <a:pPr indent="-300672" lvl="1" marL="914400" rtl="0" algn="l">
              <a:lnSpc>
                <a:spcPct val="95000"/>
              </a:lnSpc>
              <a:spcBef>
                <a:spcPts val="0"/>
              </a:spcBef>
              <a:spcAft>
                <a:spcPts val="0"/>
              </a:spcAft>
              <a:buSzPts val="1135"/>
              <a:buChar char="○"/>
            </a:pPr>
            <a:r>
              <a:rPr lang="ru" sz="1135"/>
              <a:t>проведение анкетирования;</a:t>
            </a:r>
            <a:endParaRPr sz="1135"/>
          </a:p>
          <a:p>
            <a:pPr indent="-300672" lvl="1" marL="914400" rtl="0" algn="l">
              <a:lnSpc>
                <a:spcPct val="95000"/>
              </a:lnSpc>
              <a:spcBef>
                <a:spcPts val="0"/>
              </a:spcBef>
              <a:spcAft>
                <a:spcPts val="0"/>
              </a:spcAft>
              <a:buSzPts val="1135"/>
              <a:buChar char="○"/>
            </a:pPr>
            <a:r>
              <a:rPr lang="ru" sz="1135"/>
              <a:t>помощь в организации конкурсов среди молодых ученых из </a:t>
            </a:r>
            <a:r>
              <a:rPr lang="ru" sz="1135"/>
              <a:t>научно-образовательных центров;</a:t>
            </a:r>
            <a:endParaRPr sz="1135"/>
          </a:p>
          <a:p>
            <a:pPr indent="-300672" lvl="1" marL="914400" rtl="0" algn="l">
              <a:lnSpc>
                <a:spcPct val="95000"/>
              </a:lnSpc>
              <a:spcBef>
                <a:spcPts val="0"/>
              </a:spcBef>
              <a:spcAft>
                <a:spcPts val="0"/>
              </a:spcAft>
              <a:buSzPts val="1135"/>
              <a:buChar char="○"/>
            </a:pPr>
            <a:r>
              <a:rPr lang="ru" sz="1135"/>
              <a:t>помощь в организации конференции “Управление большими системами” ;</a:t>
            </a:r>
            <a:endParaRPr sz="1135"/>
          </a:p>
          <a:p>
            <a:pPr indent="-300672" lvl="1" marL="914400" rtl="0" algn="l">
              <a:lnSpc>
                <a:spcPct val="95000"/>
              </a:lnSpc>
              <a:spcBef>
                <a:spcPts val="0"/>
              </a:spcBef>
              <a:spcAft>
                <a:spcPts val="0"/>
              </a:spcAft>
              <a:buSzPts val="1135"/>
              <a:buChar char="○"/>
            </a:pPr>
            <a:r>
              <a:rPr lang="ru" sz="1135"/>
              <a:t>помощь в подготовке документов для внешних конференций.</a:t>
            </a:r>
            <a:endParaRPr sz="1305"/>
          </a:p>
          <a:p>
            <a:pPr indent="0" lvl="0" marL="0" rtl="0" algn="l">
              <a:lnSpc>
                <a:spcPct val="95000"/>
              </a:lnSpc>
              <a:spcBef>
                <a:spcPts val="1200"/>
              </a:spcBef>
              <a:spcAft>
                <a:spcPts val="0"/>
              </a:spcAft>
              <a:buSzPts val="935"/>
              <a:buNone/>
            </a:pPr>
            <a:r>
              <a:rPr b="1" lang="ru" sz="1205">
                <a:solidFill>
                  <a:schemeClr val="accent5"/>
                </a:solidFill>
              </a:rPr>
              <a:t>ВАКАНСИЯ!</a:t>
            </a:r>
            <a:endParaRPr b="1" sz="1205">
              <a:solidFill>
                <a:schemeClr val="accent5"/>
              </a:solidFill>
            </a:endParaRPr>
          </a:p>
          <a:p>
            <a:pPr indent="0" lvl="0" marL="0" rtl="0" algn="l">
              <a:lnSpc>
                <a:spcPct val="95000"/>
              </a:lnSpc>
              <a:spcBef>
                <a:spcPts val="1200"/>
              </a:spcBef>
              <a:spcAft>
                <a:spcPts val="0"/>
              </a:spcAft>
              <a:buSzPts val="935"/>
              <a:buNone/>
            </a:pPr>
            <a:r>
              <a:rPr lang="ru" sz="1205"/>
              <a:t>организация хакатонов</a:t>
            </a:r>
            <a:endParaRPr sz="1205"/>
          </a:p>
          <a:p>
            <a:pPr indent="0" lvl="0" marL="0" rtl="0" algn="l">
              <a:lnSpc>
                <a:spcPct val="95000"/>
              </a:lnSpc>
              <a:spcBef>
                <a:spcPts val="1200"/>
              </a:spcBef>
              <a:spcAft>
                <a:spcPts val="0"/>
              </a:spcAft>
              <a:buSzPts val="935"/>
              <a:buNone/>
            </a:pPr>
            <a:r>
              <a:rPr lang="ru" sz="1205"/>
              <a:t>помощь в подготовке документации на конкурсы молодых ученых</a:t>
            </a:r>
            <a:endParaRPr sz="1205"/>
          </a:p>
          <a:p>
            <a:pPr indent="0" lvl="0" marL="0" rtl="0" algn="l">
              <a:lnSpc>
                <a:spcPct val="95000"/>
              </a:lnSpc>
              <a:spcBef>
                <a:spcPts val="1200"/>
              </a:spcBef>
              <a:spcAft>
                <a:spcPts val="1200"/>
              </a:spcAft>
              <a:buSzPts val="935"/>
              <a:buNone/>
            </a:pPr>
            <a:r>
              <a:rPr lang="ru" sz="1205"/>
              <a:t>помощь в сохранении традиций института: организация встреч ветеранов Института с молодыми учеными, поддержка создания и развития музея и другое</a:t>
            </a:r>
            <a:endParaRPr sz="1205"/>
          </a:p>
        </p:txBody>
      </p:sp>
      <p:pic>
        <p:nvPicPr>
          <p:cNvPr id="238" name="Google Shape;238;p36"/>
          <p:cNvPicPr preferRelativeResize="0"/>
          <p:nvPr/>
        </p:nvPicPr>
        <p:blipFill rotWithShape="1">
          <a:blip r:embed="rId3">
            <a:alphaModFix/>
          </a:blip>
          <a:srcRect b="19644" l="10349" r="8157" t="3497"/>
          <a:stretch/>
        </p:blipFill>
        <p:spPr>
          <a:xfrm>
            <a:off x="4706150" y="1658100"/>
            <a:ext cx="2261473" cy="1426589"/>
          </a:xfrm>
          <a:prstGeom prst="rect">
            <a:avLst/>
          </a:prstGeom>
          <a:noFill/>
          <a:ln>
            <a:noFill/>
          </a:ln>
        </p:spPr>
      </p:pic>
      <p:pic>
        <p:nvPicPr>
          <p:cNvPr id="239" name="Google Shape;239;p36"/>
          <p:cNvPicPr preferRelativeResize="0"/>
          <p:nvPr/>
        </p:nvPicPr>
        <p:blipFill rotWithShape="1">
          <a:blip r:embed="rId4">
            <a:alphaModFix/>
          </a:blip>
          <a:srcRect b="14129" l="2063" r="17336" t="9076"/>
          <a:stretch/>
        </p:blipFill>
        <p:spPr>
          <a:xfrm>
            <a:off x="5750276" y="2856101"/>
            <a:ext cx="3166909" cy="2011099"/>
          </a:xfrm>
          <a:prstGeom prst="rect">
            <a:avLst/>
          </a:prstGeom>
          <a:noFill/>
          <a:ln>
            <a:noFill/>
          </a:ln>
        </p:spPr>
      </p:pic>
      <p:cxnSp>
        <p:nvCxnSpPr>
          <p:cNvPr id="240" name="Google Shape;240;p36"/>
          <p:cNvCxnSpPr/>
          <p:nvPr/>
        </p:nvCxnSpPr>
        <p:spPr>
          <a:xfrm>
            <a:off x="404425" y="3047600"/>
            <a:ext cx="3406200" cy="6000"/>
          </a:xfrm>
          <a:prstGeom prst="straightConnector1">
            <a:avLst/>
          </a:prstGeom>
          <a:noFill/>
          <a:ln cap="flat" cmpd="sng" w="9525">
            <a:solidFill>
              <a:schemeClr val="dk1"/>
            </a:solidFill>
            <a:prstDash val="solid"/>
            <a:round/>
            <a:headEnd len="med" w="med" type="none"/>
            <a:tailEnd len="med" w="med" type="none"/>
          </a:ln>
        </p:spPr>
      </p:cxnSp>
      <p:sp>
        <p:nvSpPr>
          <p:cNvPr id="241" name="Google Shape;241;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ru"/>
              <a:t>‹#›</a:t>
            </a:fld>
            <a:endParaRPr/>
          </a:p>
        </p:txBody>
      </p:sp>
      <p:sp>
        <p:nvSpPr>
          <p:cNvPr id="247" name="Google Shape;247;p37"/>
          <p:cNvSpPr txBox="1"/>
          <p:nvPr>
            <p:ph type="title"/>
          </p:nvPr>
        </p:nvSpPr>
        <p:spPr>
          <a:xfrm>
            <a:off x="2506400" y="2218750"/>
            <a:ext cx="46569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solidFill>
                  <a:srgbClr val="080808"/>
                </a:solidFill>
              </a:rPr>
              <a:t>Комитет НОЦ и УБС </a:t>
            </a:r>
            <a:endParaRPr>
              <a:solidFill>
                <a:srgbClr val="080808"/>
              </a:solidFill>
            </a:endParaRPr>
          </a:p>
        </p:txBody>
      </p:sp>
      <p:sp>
        <p:nvSpPr>
          <p:cNvPr id="248" name="Google Shape;248;p37"/>
          <p:cNvSpPr txBox="1"/>
          <p:nvPr/>
        </p:nvSpPr>
        <p:spPr>
          <a:xfrm>
            <a:off x="3677475" y="3959038"/>
            <a:ext cx="4449000" cy="1241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200"/>
              </a:spcBef>
              <a:spcAft>
                <a:spcPts val="0"/>
              </a:spcAft>
              <a:buNone/>
            </a:pPr>
            <a:r>
              <a:rPr lang="ru" sz="1100">
                <a:solidFill>
                  <a:schemeClr val="dk1"/>
                </a:solidFill>
              </a:rPr>
              <a:t>Петров Илья Владимир</a:t>
            </a:r>
            <a:r>
              <a:rPr lang="ru" sz="1100">
                <a:solidFill>
                  <a:schemeClr val="dk1"/>
                </a:solidFill>
              </a:rPr>
              <a:t>ович</a:t>
            </a:r>
            <a:endParaRPr sz="1100">
              <a:solidFill>
                <a:schemeClr val="dk1"/>
              </a:solidFill>
            </a:endParaRPr>
          </a:p>
          <a:p>
            <a:pPr indent="0" lvl="0" marL="0" rtl="0" algn="ctr">
              <a:lnSpc>
                <a:spcPct val="90000"/>
              </a:lnSpc>
              <a:spcBef>
                <a:spcPts val="1200"/>
              </a:spcBef>
              <a:spcAft>
                <a:spcPts val="0"/>
              </a:spcAft>
              <a:buNone/>
            </a:pPr>
            <a:r>
              <a:rPr lang="ru" sz="1100">
                <a:solidFill>
                  <a:schemeClr val="dk1"/>
                </a:solidFill>
              </a:rPr>
              <a:t>Младший научный сотрудник</a:t>
            </a:r>
            <a:endParaRPr sz="1100">
              <a:solidFill>
                <a:schemeClr val="dk1"/>
              </a:solidFill>
            </a:endParaRPr>
          </a:p>
          <a:p>
            <a:pPr indent="0" lvl="0" marL="0" rtl="0" algn="ctr">
              <a:lnSpc>
                <a:spcPct val="90000"/>
              </a:lnSpc>
              <a:spcBef>
                <a:spcPts val="1200"/>
              </a:spcBef>
              <a:spcAft>
                <a:spcPts val="0"/>
              </a:spcAft>
              <a:buNone/>
            </a:pPr>
            <a:r>
              <a:rPr lang="ru" sz="1100">
                <a:solidFill>
                  <a:schemeClr val="dk1"/>
                </a:solidFill>
              </a:rPr>
              <a:t>Лаборатория №57</a:t>
            </a:r>
            <a:endParaRPr sz="1100">
              <a:solidFill>
                <a:schemeClr val="dk1"/>
              </a:solidFill>
            </a:endParaRPr>
          </a:p>
          <a:p>
            <a:pPr indent="0" lvl="0" marL="0" rtl="0" algn="l">
              <a:spcBef>
                <a:spcPts val="200"/>
              </a:spcBef>
              <a:spcAft>
                <a:spcPts val="0"/>
              </a:spcAft>
              <a:buNone/>
            </a:pPr>
            <a:r>
              <a:t/>
            </a:r>
            <a:endParaRPr>
              <a:latin typeface="Lato"/>
              <a:ea typeface="Lato"/>
              <a:cs typeface="Lato"/>
              <a:sym typeface="Lato"/>
            </a:endParaRPr>
          </a:p>
        </p:txBody>
      </p:sp>
      <p:pic>
        <p:nvPicPr>
          <p:cNvPr id="249" name="Google Shape;249;p37"/>
          <p:cNvPicPr preferRelativeResize="0"/>
          <p:nvPr/>
        </p:nvPicPr>
        <p:blipFill>
          <a:blip r:embed="rId3">
            <a:alphaModFix/>
          </a:blip>
          <a:stretch>
            <a:fillRect/>
          </a:stretch>
        </p:blipFill>
        <p:spPr>
          <a:xfrm>
            <a:off x="8004275" y="4278325"/>
            <a:ext cx="634875" cy="623701"/>
          </a:xfrm>
          <a:prstGeom prst="rect">
            <a:avLst/>
          </a:prstGeom>
          <a:noFill/>
          <a:ln>
            <a:noFill/>
          </a:ln>
        </p:spPr>
      </p:pic>
      <p:pic>
        <p:nvPicPr>
          <p:cNvPr id="250" name="Google Shape;250;p37"/>
          <p:cNvPicPr preferRelativeResize="0"/>
          <p:nvPr/>
        </p:nvPicPr>
        <p:blipFill rotWithShape="1">
          <a:blip r:embed="rId4">
            <a:alphaModFix/>
          </a:blip>
          <a:srcRect b="8882" l="10072" r="9984" t="9994"/>
          <a:stretch/>
        </p:blipFill>
        <p:spPr>
          <a:xfrm>
            <a:off x="7273575" y="4257750"/>
            <a:ext cx="634875" cy="644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